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1"/>
  </p:notesMasterIdLst>
  <p:sldIdLst>
    <p:sldId id="257" r:id="rId2"/>
    <p:sldId id="269" r:id="rId3"/>
    <p:sldId id="260" r:id="rId4"/>
    <p:sldId id="271" r:id="rId5"/>
    <p:sldId id="283" r:id="rId6"/>
    <p:sldId id="279" r:id="rId7"/>
    <p:sldId id="275" r:id="rId8"/>
    <p:sldId id="262" r:id="rId9"/>
    <p:sldId id="266" r:id="rId10"/>
    <p:sldId id="265" r:id="rId11"/>
    <p:sldId id="267" r:id="rId12"/>
    <p:sldId id="261" r:id="rId13"/>
    <p:sldId id="263" r:id="rId14"/>
    <p:sldId id="287" r:id="rId15"/>
    <p:sldId id="284" r:id="rId16"/>
    <p:sldId id="288" r:id="rId17"/>
    <p:sldId id="286" r:id="rId18"/>
    <p:sldId id="296" r:id="rId19"/>
    <p:sldId id="297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8" r:id="rId28"/>
    <p:sldId id="273" r:id="rId29"/>
    <p:sldId id="268" r:id="rId3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9CEABD-23A0-46C4-A566-6D20B547C57E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6F04B3-DF17-4F20-8307-CFB1160C778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361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2B9BE6-0D77-4AE6-952E-227EA19CA9BC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0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36ED5E-8942-46F1-9756-5642416C5292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297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470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50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67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331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030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0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139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688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84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2B9BE6-0D77-4AE6-952E-227EA19CA9BC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635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C5E8FB-EAA1-4D1E-8295-D8CC43EF876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19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2B9BE6-0D77-4AE6-952E-227EA19CA9BC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84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2B9BE6-0D77-4AE6-952E-227EA19CA9BC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6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E0A61D-9219-4E23-B136-4A64BB8A58A7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4396BE-AF88-44BA-8CE6-7040B9FD935F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99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5C690-1C05-4A2B-912E-230D6DEB3FC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96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C5E8FB-EAA1-4D1E-8295-D8CC43EF8763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83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7AD2A6-3FA8-4496-8778-4FF704AD2238}" type="slidenum">
              <a:rPr lang="cs-CZ" altLang="uk-UA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80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29156E-9263-4D9B-AB99-98CA99D0A97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 smtClean="0">
                <a:latin typeface="+mj-lt"/>
              </a:defRPr>
            </a:lvl1pPr>
          </a:lstStyle>
          <a:p>
            <a:pPr>
              <a:defRPr/>
            </a:pPr>
            <a:fld id="{2E67896A-CBFE-433A-8DB5-1B6153BFBC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53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B3C4-72FB-471B-8369-AC0DA12C7CEF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CFA07-62AE-49A7-B845-DEA311BE20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45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C8A6-C1F1-4FA4-BC3D-ACE84B08073A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70C7-3B93-4B4C-B758-9989326171A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66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7622-6694-4180-863B-D38E559B2C51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103-F0CC-465D-985B-099DD79FE6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04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CBF0-299C-48F5-8DDB-56ADEB536EF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79C6-DB5A-4CAC-9BE1-110F368E81B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7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F11E-71B7-4468-BC26-DBBB10D7C688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4CC-A0FA-4AA2-8D47-9F437D6A2C9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99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5F69-F5A7-4709-BF2D-5389DA9DF9C4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A432-F71F-4167-9453-9EAAC9383D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68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A7FF-8F19-4EDB-B909-C31AD8825841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CA40-48D0-4582-AF8B-644931984C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7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A75F-10FA-4358-90D7-C837C3AB03DB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EBB1-6B4F-4597-B2F5-D3A11E3CB23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62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2159001" y="2924175"/>
            <a:ext cx="9505951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2163875" y="4293096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2159563" y="4797152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2159563" y="5445225"/>
            <a:ext cx="9505951" cy="6480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515961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/>
          </p:nvPr>
        </p:nvSpPr>
        <p:spPr>
          <a:xfrm>
            <a:off x="623392" y="2060576"/>
            <a:ext cx="10944192" cy="410472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51410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23E67-7DAD-4597-8CF3-F9D0ACE598A6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DEAB-F8FF-47E0-9317-5C061E664EA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45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2EC9-A236-4E0B-A665-710C2BBAFE4E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2271-47E9-41CA-8F5C-388C90B7C50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27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DB52-EFA0-4532-B8F0-5B6AA0FED6D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0B06-D1C6-4872-92AB-9516450CBD1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77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3C59-CCB1-4DCF-895A-FF2E483835B1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171F-2123-4EC2-A4C3-AAA7C455F4C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2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F533-A0C2-4CED-9007-B80B5904222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9F93-23F2-4FD3-972A-40CD6935F7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1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50FC-7009-4659-B720-F48C44978DDF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1E32-624E-416C-B0E4-4E0F0919A39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91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293F-4D91-4F50-B381-8149A5B0B8B9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DA55-6F0D-41D0-9FC1-D91622436B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94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DDE4-1610-49D0-8928-5E60F2741D20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951F-0901-494A-8BD9-2F4F6534556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82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46431A0-00A1-4D21-99EC-BCE91A7E61F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9CA15F-CB7F-422F-BD24-DA00CD64A06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0" r:id="rId2"/>
    <p:sldLayoutId id="2147483776" r:id="rId3"/>
    <p:sldLayoutId id="2147483771" r:id="rId4"/>
    <p:sldLayoutId id="2147483772" r:id="rId5"/>
    <p:sldLayoutId id="2147483773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74" r:id="rId16"/>
    <p:sldLayoutId id="2147483786" r:id="rId17"/>
    <p:sldLayoutId id="2147483787" r:id="rId18"/>
    <p:sldLayoutId id="2147483788" r:id="rId1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7;&#1079;&#1091;&#1083;&#1100;&#1090;&#1072;&#1090;&#1080;_2015.docx" TargetMode="Externa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672064" y="5517232"/>
            <a:ext cx="3731110" cy="576064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0" indent="0"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Тетяна Вакуленко</a:t>
            </a:r>
            <a:endParaRPr lang="cs-CZ" altLang="uk-UA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807922" y="1517934"/>
            <a:ext cx="6959842" cy="2623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СТАН ПІДГОТОВКИ МІЖНАРОДНОГО ПОРІВНЯЛЬНОГО ДОСЛІДЖЕННЯ ЯКОСТІ ОСВІТИ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PISA-2018.</a:t>
            </a:r>
            <a:endParaRPr lang="uk-UA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ПРОГРАМА ДІЙ НА 2017 РІК.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286" y="0"/>
            <a:ext cx="3107714" cy="1079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324594" cy="12715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2016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підготовка пілотного дослідження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2017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пілотного дослідження та підготовка основного збору даних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2018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основного збору даних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звіти від шкіл та підготовка результатів до опублікування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спеціалізовані накази щодо результатів, підготовка опублікування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(2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-га частина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Часовий зріз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Міжнародні звіти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Національний звіт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(3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грамотності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Прес-конференція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Семінари для спеціалістів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Інші міжнародні та національні звіти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Вторинні аналізи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Оприлюднення результатів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71601" y="2675964"/>
            <a:ext cx="8756900" cy="4182036"/>
          </a:xfrm>
          <a:extLst/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Україна бере участь у дослідженні </a:t>
            </a: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вперше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Паперове дослідження</a:t>
            </a:r>
            <a:endParaRPr lang="uk-UA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Провідна </a:t>
            </a: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галузь – читацька грамотність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Тестування буде проводитися двома мовами: українською та російською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вибіркового характеру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Під час дослідження збираються дані про особу учня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не зосереджується на предметній галузі</a:t>
            </a: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63750" y="836613"/>
            <a:ext cx="8208963" cy="719137"/>
          </a:xfrm>
          <a:extLst/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</a:t>
            </a:r>
            <a:r>
              <a:rPr lang="en-US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PISA-</a:t>
            </a: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 (</a:t>
            </a: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Україна)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126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940" y="2384425"/>
            <a:ext cx="10354236" cy="4473575"/>
          </a:xfrm>
          <a:extLst/>
        </p:spPr>
        <p:txBody>
          <a:bodyPr rtlCol="0">
            <a:normAutofit fontScale="62500" lnSpcReduction="20000"/>
          </a:bodyPr>
          <a:lstStyle/>
          <a:p>
            <a:pPr marL="324000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Міністерство освіти та науки України</a:t>
            </a:r>
          </a:p>
          <a:p>
            <a:pPr marL="324000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Український центр оцінювання якості освіти</a:t>
            </a:r>
          </a:p>
          <a:p>
            <a:pPr marL="724050" lvl="1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Національний координатор дослідження</a:t>
            </a:r>
          </a:p>
          <a:p>
            <a:pPr marL="324000" lvl="1" indent="-342900" fontAlgn="auto">
              <a:lnSpc>
                <a:spcPct val="17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Регіональні </a:t>
            </a:r>
            <a:r>
              <a:rPr lang="uk-UA" altLang="uk-UA" sz="2900" dirty="0">
                <a:solidFill>
                  <a:schemeClr val="tx2">
                    <a:lumMod val="75000"/>
                  </a:schemeClr>
                </a:solidFill>
              </a:rPr>
              <a:t>центри оцінювання якості </a:t>
            </a: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освіти</a:t>
            </a:r>
            <a:endParaRPr lang="uk-UA" altLang="uk-UA" sz="3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24000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Інститут освітньої аналітики</a:t>
            </a:r>
          </a:p>
          <a:p>
            <a:pPr marL="324000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Регіональні координатори дослідження</a:t>
            </a:r>
          </a:p>
          <a:p>
            <a:pPr marL="324000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Координатори дослідження на рівні міста/району області</a:t>
            </a:r>
            <a:endParaRPr lang="cs-CZ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1187450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5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Відповідальність за дослідження в Україні</a:t>
            </a:r>
            <a:endParaRPr lang="cs-CZ" altLang="uk-UA" sz="5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9220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Виконання завдань дослідження у 2016 році</a:t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пілотного 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77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Створено мережу адміністрування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Проведено установче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засідання з представниками зацікавлених інституцій, донорів (30 червня 2016 року)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Проводяться наради у регіонах для різних категорій освітян(грудень – січень)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2124299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 fontScale="925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Здійснено переклад та  адаптування тестових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завдань та 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анкетувань дослідження українською мовою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Відбувається узгодження поданих матеріалів з міжнародними партнерами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рамкові документи з читання й анкетувань та документ, який визначає загальний зміст та структуру дослідження різних форматів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Розпочалася підготовка матеріалів для адміністрування дослідження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переклад деякої частини опублікованих тестових завдань попередніх років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3463151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Розроблено сайт дослідження в Україні </a:t>
            </a:r>
            <a:r>
              <a:rPr lang="en-GB" altLang="uk-UA" sz="4000" dirty="0">
                <a:solidFill>
                  <a:srgbClr val="FF0000"/>
                </a:solidFill>
              </a:rPr>
              <a:t>http://pisa.testportal.gov.ua/</a:t>
            </a:r>
            <a:endParaRPr lang="uk-UA" altLang="uk-UA" sz="4000" dirty="0">
              <a:solidFill>
                <a:srgbClr val="FF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публікації про специфіку дослідження (</a:t>
            </a:r>
            <a:r>
              <a:rPr lang="en-GB" altLang="uk-UA" sz="2600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pisa.testportal.gov.ua/pub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текст інформаційного буклету дослідження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1814486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176" t="9742" r="14999" b="16727"/>
          <a:stretch/>
        </p:blipFill>
        <p:spPr>
          <a:xfrm>
            <a:off x="0" y="0"/>
            <a:ext cx="12145248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3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64123" y="0"/>
            <a:ext cx="12027877" cy="68580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890" t="8863" r="22311" b="10195"/>
          <a:stretch/>
        </p:blipFill>
        <p:spPr>
          <a:xfrm>
            <a:off x="1761483" y="-54463"/>
            <a:ext cx="8559384" cy="68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4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7" name="Rectangle 5"/>
          <p:cNvSpPr/>
          <p:nvPr/>
        </p:nvSpPr>
        <p:spPr>
          <a:xfrm>
            <a:off x="2927350" y="176053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Мета дослідження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Підготовка завдань з вибірки дослідження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Вивчення особливостей використання специфічного програмного забезпечення </a:t>
            </a:r>
            <a:r>
              <a:rPr lang="en-US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KeyQuest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8894" y="3913094"/>
            <a:ext cx="2810435" cy="219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?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3537682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uk-UA" altLang="cs-CZ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Програма дій на 2017 рік</a:t>
            </a: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</a:t>
            </a: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й проведення пілотного </a:t>
            </a: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4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4" y="2393577"/>
            <a:ext cx="10340789" cy="4076530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Взаємодія із навчальними закладами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Організація та проведення дослідження у навчальних закладах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Транспортування матеріалів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Виконання функцій адміністратора дослідження (інструктування учнів, заповнення відповідних форм участі)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Забезпечення об</a:t>
            </a:r>
            <a:r>
              <a:rPr lang="en-US" altLang="uk-UA" sz="2400" dirty="0" smtClean="0">
                <a:solidFill>
                  <a:srgbClr val="FF0000"/>
                </a:solidFill>
              </a:rPr>
              <a:t>’</a:t>
            </a:r>
            <a:r>
              <a:rPr lang="uk-UA" altLang="uk-UA" sz="2400" dirty="0" err="1" smtClean="0">
                <a:solidFill>
                  <a:srgbClr val="FF0000"/>
                </a:solidFill>
              </a:rPr>
              <a:t>єктивності</a:t>
            </a:r>
            <a:r>
              <a:rPr lang="uk-UA" altLang="uk-UA" sz="2400" dirty="0" smtClean="0">
                <a:solidFill>
                  <a:srgbClr val="FF0000"/>
                </a:solidFill>
              </a:rPr>
              <a:t> та прозорості процедури збору даних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Мотивування учнів до якісної участі у дослідженні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Реалізація вимог дослідження щодо збору даних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1642191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дослідження: тестових зошитів та анкетувань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 узгоджених матеріалів дослідження російською мовою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Адаптування інструктивних матеріалів, тексту промови для адміністрації школи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для адміністрування дослідження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1204175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4" y="2380129"/>
            <a:ext cx="10098741" cy="4343400"/>
          </a:xfrm>
          <a:extLst/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Переклад, літературне редагування, </a:t>
            </a:r>
            <a:r>
              <a:rPr lang="uk-UA" altLang="uk-UA" sz="2600" dirty="0" smtClean="0">
                <a:solidFill>
                  <a:srgbClr val="FF0000"/>
                </a:solidFill>
              </a:rPr>
              <a:t>узгодження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та публікація україномовних прикладів тестових завдань попередніх років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Функціонування сайту дослідження в Україні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Розробка книги про зміст та завдання дослідження для освітян (зі значною кількістю прикладів завдань)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Написання статей та інформаційних повідомлень для преси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rgbClr val="FF0000"/>
                </a:solidFill>
              </a:rPr>
              <a:t>Проведення навчальних семінарів з фахівцями-</a:t>
            </a:r>
            <a:r>
              <a:rPr lang="uk-UA" altLang="uk-UA" sz="2600" dirty="0" err="1">
                <a:solidFill>
                  <a:srgbClr val="FF0000"/>
                </a:solidFill>
              </a:rPr>
              <a:t>предметниками</a:t>
            </a:r>
            <a:r>
              <a:rPr lang="uk-UA" altLang="uk-UA" sz="2600" dirty="0">
                <a:solidFill>
                  <a:srgbClr val="FF0000"/>
                </a:solidFill>
              </a:rPr>
              <a:t> щодо підвищення </a:t>
            </a:r>
            <a:r>
              <a:rPr lang="uk-UA" altLang="uk-UA" sz="2600" dirty="0" err="1">
                <a:solidFill>
                  <a:srgbClr val="FF0000"/>
                </a:solidFill>
              </a:rPr>
              <a:t>компетентісної</a:t>
            </a:r>
            <a:r>
              <a:rPr lang="uk-UA" altLang="uk-UA" sz="2600" dirty="0">
                <a:solidFill>
                  <a:srgbClr val="FF0000"/>
                </a:solidFill>
              </a:rPr>
              <a:t> складової навчальних матеріалів на основі практик </a:t>
            </a:r>
            <a:r>
              <a:rPr lang="en-US" altLang="uk-UA" sz="2600" dirty="0">
                <a:solidFill>
                  <a:srgbClr val="FF0000"/>
                </a:solidFill>
              </a:rPr>
              <a:t>PISA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Функціонування </a:t>
            </a:r>
            <a:r>
              <a:rPr lang="uk-UA" altLang="uk-UA" sz="2600" dirty="0">
                <a:solidFill>
                  <a:srgbClr val="FF0000"/>
                </a:solidFill>
              </a:rPr>
              <a:t>блогу для обговорення завдань дослідження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Взаємодія з навчальними закладами: розповсюдження інформаційних матеріалів, проведення роботи на місцях</a:t>
            </a:r>
            <a:endParaRPr lang="uk-UA" altLang="uk-UA" sz="2600" dirty="0">
              <a:solidFill>
                <a:srgbClr val="FF0000"/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99042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Збір даних про навчальні заклади України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даних про популяцію 15-річних українців міжнародним партнерам дослідження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Робота з навчальними закладами, що попали до вибірки учасників дослідження: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Узгодження участі навчального закладу у дослідженні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Отримання списків учнів з їхніми характеристиками</a:t>
            </a:r>
          </a:p>
          <a:p>
            <a:pPr marL="457200" lvl="1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uk-UA" altLang="uk-U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1226296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4" y="2393577"/>
            <a:ext cx="10340789" cy="4076530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Створення програмного забезпечення для перевірки запитань анкетувань учнів/студентів щодо роду заняття їхніх батьків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Перевірка завдань тестувань та анкетувань з відкритою формою відповіді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Кодування відповідей учасників тестування/анкетування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баз даних результатів до міжнародних партнерів дослідження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Підготовка фахівців для подальшого аналізу результатів дослідження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Специфічні завдання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2584034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Rectangle 5"/>
          <p:cNvSpPr/>
          <p:nvPr/>
        </p:nvSpPr>
        <p:spPr>
          <a:xfrm>
            <a:off x="2675219" y="1977792"/>
            <a:ext cx="6840538" cy="3036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tx1"/>
                </a:solidFill>
                <a:hlinkClick r:id="rId2" action="ppaction://hlinkfile"/>
              </a:rPr>
              <a:t>РЕЗУЛЬТАТИ </a:t>
            </a:r>
            <a:r>
              <a:rPr lang="en-US" sz="3600" dirty="0" smtClean="0">
                <a:solidFill>
                  <a:schemeClr val="tx1"/>
                </a:solidFill>
                <a:hlinkClick r:id="rId2" action="ppaction://hlinkfile"/>
              </a:rPr>
              <a:t>PISA-2015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14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узагальнене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досьє про сформованість найважливіших </a:t>
            </a:r>
            <a:r>
              <a:rPr lang="uk-UA" altLang="uk-UA" sz="2600" dirty="0" err="1">
                <a:solidFill>
                  <a:schemeClr val="tx2">
                    <a:lumMod val="75000"/>
                  </a:schemeClr>
                </a:solidFill>
              </a:rPr>
              <a:t>компетентностей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у 15-р. учнів;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характеристики шкіл та учнів (освітньої системи);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країни порівняно з іншими країнами-учасницями;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інформацію для прийняття країною рішень у галузі освітньої політики та освітніх досліджень;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динаміки змін у її результатах з 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Здобутки країн-учасниць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2351475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7" name="Rectangle 5"/>
          <p:cNvSpPr/>
          <p:nvPr/>
        </p:nvSpPr>
        <p:spPr>
          <a:xfrm>
            <a:off x="2927350" y="176053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ДЯКУЮ ЗА УВАГУ!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695450" y="3011488"/>
            <a:ext cx="8837613" cy="2370137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володіють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15-річні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підлітки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компетенціями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необхідними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їм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повноцінного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функціонування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суспільстві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Основне питання </a:t>
            </a:r>
            <a:r>
              <a:rPr lang="cs-CZ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-640080"/>
            <a:ext cx="12192000" cy="749808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954" y="1475141"/>
            <a:ext cx="5621766" cy="3267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ТЕСТУВАННЯ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94120" y="1475142"/>
            <a:ext cx="5684520" cy="3267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ОПИТУВАННЯ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5940" y="2776816"/>
            <a:ext cx="762000" cy="9296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600" dirty="0" smtClean="0"/>
              <a:t>+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732954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52575" y="778994"/>
            <a:ext cx="8475345" cy="1184275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Тестування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5350" y="2381248"/>
            <a:ext cx="11264249" cy="4104729"/>
          </a:xfrm>
          <a:extLst/>
        </p:spPr>
        <p:txBody>
          <a:bodyPr rtlCol="0">
            <a:no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Читання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Природничі дисципліни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105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4"/>
            <a:ext cx="8475345" cy="1184275"/>
          </a:xfrm>
          <a:extLst/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Опитування для учнів та адміністрації навчальних закладів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5350" y="2381248"/>
            <a:ext cx="11264249" cy="4104729"/>
          </a:xfrm>
          <a:extLst/>
        </p:spPr>
        <p:txBody>
          <a:bodyPr rtlCol="0">
            <a:noAutofit/>
          </a:bodyPr>
          <a:lstStyle/>
          <a:p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Ставлення учнів до навчання, їхні звички у школі та поза нею,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атмосфера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в сім’ї.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Якість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ресурсів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школи, громадський чи приватний контроль і фінансування школи, процес прийняття рішень, особливості відбору персоналу школи, пріоритетні сфери у навчальних програмах, доступність гуртків.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Структура і тип школи, кількість і розмір класів, мікроклімат в школі та класі, різні види діяльності, пов’язані з читанням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Особливості процесу навчання читанню, включаючи інтерес учнів, їхню вмотивованість, активність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06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54601" y="2554288"/>
            <a:ext cx="9719310" cy="3678872"/>
          </a:xfrm>
          <a:extLst/>
        </p:spPr>
        <p:txBody>
          <a:bodyPr rtlCol="0">
            <a:normAutofit/>
          </a:bodyPr>
          <a:lstStyle/>
          <a:p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Спрямованість на освітню політику. </a:t>
            </a:r>
          </a:p>
          <a:p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Інноваційна концепція грамотності. </a:t>
            </a:r>
          </a:p>
          <a:p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Відповідність до ідеї навчання упродовж життя. </a:t>
            </a:r>
          </a:p>
          <a:p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Регулярність. </a:t>
            </a:r>
          </a:p>
          <a:p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Значна кількість країн-учасниць. У дослідженні 2018 року буде брати участь близько 80 країн</a:t>
            </a:r>
            <a:r>
              <a:rPr lang="uk-UA" sz="3200" dirty="0"/>
              <a:t>. </a:t>
            </a:r>
            <a:endParaRPr lang="ru-RU" sz="3200" dirty="0"/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Унікальність </a:t>
            </a:r>
            <a:r>
              <a:rPr lang="cs-CZ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xmlns="" val="2035273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98588" y="2730500"/>
            <a:ext cx="8837612" cy="3219450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Вибірка шкіл/учнів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Тест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 опитування в один день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cs-CZ" altLang="uk-UA" sz="2600" dirty="0" smtClean="0">
                <a:solidFill>
                  <a:schemeClr val="tx2">
                    <a:lumMod val="75000"/>
                  </a:schemeClr>
                </a:solidFill>
              </a:rPr>
              <a:t>20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хвилин тест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(2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x 60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хвилин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30 – 40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хвилин на 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анкетування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98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тестування</a:t>
            </a:r>
            <a:endParaRPr lang="en-US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8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288" y="2649538"/>
            <a:ext cx="8788400" cy="3948112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Репрезентативність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Стратифікація 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експліцитні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імпліцитні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Типи шкіл, класи, регіони, спеціальності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Державні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приватні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Визначена кількість учнів</a:t>
            </a:r>
          </a:p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3000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– пілотний етап</a:t>
            </a:r>
          </a:p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5000 – основний етап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cs-CZ" alt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defRPr/>
            </a:pPr>
            <a:endParaRPr lang="en-US" altLang="uk-UA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27088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Вимоги до вибірки дослідження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uk-UA" sz="3000" dirty="0">
              <a:solidFill>
                <a:schemeClr val="accent6"/>
              </a:solidFill>
            </a:endParaRPr>
          </a:p>
        </p:txBody>
      </p:sp>
      <p:sp>
        <p:nvSpPr>
          <p:cNvPr id="2355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893</Words>
  <Application>Microsoft Office PowerPoint</Application>
  <PresentationFormat>Довільний</PresentationFormat>
  <Paragraphs>172</Paragraphs>
  <Slides>29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Ион (конференц-зал)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Виконання завдань дослідження у 2016 році (підготовка пілотного етапу) 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Програма дій на 2017 рік (підготовка й проведення пілотного етапу)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Sitronics Telecom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XTreme</cp:lastModifiedBy>
  <cp:revision>94</cp:revision>
  <dcterms:created xsi:type="dcterms:W3CDTF">2016-04-11T06:06:40Z</dcterms:created>
  <dcterms:modified xsi:type="dcterms:W3CDTF">2017-02-24T07:45:48Z</dcterms:modified>
</cp:coreProperties>
</file>