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6" r:id="rId1"/>
  </p:sldMasterIdLst>
  <p:notesMasterIdLst>
    <p:notesMasterId r:id="rId35"/>
  </p:notesMasterIdLst>
  <p:sldIdLst>
    <p:sldId id="306" r:id="rId2"/>
    <p:sldId id="281" r:id="rId3"/>
    <p:sldId id="271" r:id="rId4"/>
    <p:sldId id="277" r:id="rId5"/>
    <p:sldId id="293" r:id="rId6"/>
    <p:sldId id="310" r:id="rId7"/>
    <p:sldId id="319" r:id="rId8"/>
    <p:sldId id="298" r:id="rId9"/>
    <p:sldId id="311" r:id="rId10"/>
    <p:sldId id="316" r:id="rId11"/>
    <p:sldId id="297" r:id="rId12"/>
    <p:sldId id="299" r:id="rId13"/>
    <p:sldId id="312" r:id="rId14"/>
    <p:sldId id="290" r:id="rId15"/>
    <p:sldId id="308" r:id="rId16"/>
    <p:sldId id="301" r:id="rId17"/>
    <p:sldId id="309" r:id="rId18"/>
    <p:sldId id="313" r:id="rId19"/>
    <p:sldId id="272" r:id="rId20"/>
    <p:sldId id="314" r:id="rId21"/>
    <p:sldId id="315" r:id="rId22"/>
    <p:sldId id="317" r:id="rId23"/>
    <p:sldId id="257" r:id="rId24"/>
    <p:sldId id="258" r:id="rId25"/>
    <p:sldId id="259" r:id="rId26"/>
    <p:sldId id="260" r:id="rId27"/>
    <p:sldId id="261" r:id="rId28"/>
    <p:sldId id="262" r:id="rId29"/>
    <p:sldId id="263" r:id="rId30"/>
    <p:sldId id="265" r:id="rId31"/>
    <p:sldId id="266" r:id="rId32"/>
    <p:sldId id="264" r:id="rId33"/>
    <p:sldId id="269" r:id="rId3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7" autoAdjust="0"/>
    <p:restoredTop sz="94842" autoAdjust="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17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12CE3A-E726-474B-A7E4-B7972846B30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EB4D3B-7748-4059-A0E8-D9A7F9703C48}">
      <dgm:prSet custT="1"/>
      <dgm:spPr/>
      <dgm:t>
        <a:bodyPr/>
        <a:lstStyle/>
        <a:p>
          <a:pPr rtl="0"/>
          <a:r>
            <a:rPr lang="uk-UA" sz="4000" baseline="0" dirty="0" smtClean="0"/>
            <a:t>розширення знань</a:t>
          </a:r>
          <a:endParaRPr lang="ru-RU" sz="4000" dirty="0"/>
        </a:p>
      </dgm:t>
    </dgm:pt>
    <dgm:pt modelId="{145EBEFF-A17A-4D23-82D9-63E0ACF54F5B}" type="parTrans" cxnId="{CE07D60A-61D6-4F22-8479-E3ADC616FF58}">
      <dgm:prSet/>
      <dgm:spPr/>
      <dgm:t>
        <a:bodyPr/>
        <a:lstStyle/>
        <a:p>
          <a:endParaRPr lang="ru-RU"/>
        </a:p>
      </dgm:t>
    </dgm:pt>
    <dgm:pt modelId="{6F180363-65D6-4EA0-ABD2-9396DA5FD2BA}" type="sibTrans" cxnId="{CE07D60A-61D6-4F22-8479-E3ADC616FF58}">
      <dgm:prSet/>
      <dgm:spPr/>
      <dgm:t>
        <a:bodyPr/>
        <a:lstStyle/>
        <a:p>
          <a:endParaRPr lang="ru-RU"/>
        </a:p>
      </dgm:t>
    </dgm:pt>
    <dgm:pt modelId="{0A8FCD82-E7A2-4D2D-9749-0A7821ECD156}">
      <dgm:prSet custT="1"/>
      <dgm:spPr/>
      <dgm:t>
        <a:bodyPr/>
        <a:lstStyle/>
        <a:p>
          <a:pPr rtl="0"/>
          <a:r>
            <a:rPr lang="uk-UA" sz="3600" baseline="0" dirty="0" smtClean="0"/>
            <a:t>розвиток особистісного потенціалу </a:t>
          </a:r>
          <a:endParaRPr lang="ru-RU" sz="3600" baseline="0" dirty="0"/>
        </a:p>
      </dgm:t>
    </dgm:pt>
    <dgm:pt modelId="{9CB25384-C627-473C-9FE0-7907771A3854}" type="parTrans" cxnId="{801C3DBD-0C69-4168-B6BA-C56155EF3019}">
      <dgm:prSet/>
      <dgm:spPr/>
      <dgm:t>
        <a:bodyPr/>
        <a:lstStyle/>
        <a:p>
          <a:endParaRPr lang="ru-RU"/>
        </a:p>
      </dgm:t>
    </dgm:pt>
    <dgm:pt modelId="{BB40B80A-55FF-43E3-97B9-4218C3E95827}" type="sibTrans" cxnId="{801C3DBD-0C69-4168-B6BA-C56155EF3019}">
      <dgm:prSet/>
      <dgm:spPr/>
      <dgm:t>
        <a:bodyPr/>
        <a:lstStyle/>
        <a:p>
          <a:endParaRPr lang="ru-RU"/>
        </a:p>
      </dgm:t>
    </dgm:pt>
    <dgm:pt modelId="{4CC2A1B8-43E0-4B65-AC93-F31CC3DB9B6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0">
            <a:spcAft>
              <a:spcPts val="0"/>
            </a:spcAft>
          </a:pPr>
          <a:r>
            <a:rPr lang="uk-UA" sz="3600" dirty="0" smtClean="0">
              <a:solidFill>
                <a:srgbClr val="C00000"/>
              </a:solidFill>
            </a:rPr>
            <a:t>для участі </a:t>
          </a:r>
        </a:p>
        <a:p>
          <a:pPr rtl="0">
            <a:spcAft>
              <a:spcPts val="0"/>
            </a:spcAft>
          </a:pPr>
          <a:r>
            <a:rPr lang="uk-UA" sz="3600" dirty="0" smtClean="0">
              <a:solidFill>
                <a:srgbClr val="C00000"/>
              </a:solidFill>
            </a:rPr>
            <a:t>в суспільному житті</a:t>
          </a:r>
          <a:endParaRPr lang="ru-RU" sz="2800" dirty="0">
            <a:solidFill>
              <a:srgbClr val="C00000"/>
            </a:solidFill>
          </a:endParaRPr>
        </a:p>
      </dgm:t>
    </dgm:pt>
    <dgm:pt modelId="{58D880AB-2FDD-437C-A8E9-AE60D3BABB7E}" type="parTrans" cxnId="{BE9D54A2-7071-47C1-BBDC-E0CE93D39865}">
      <dgm:prSet/>
      <dgm:spPr/>
      <dgm:t>
        <a:bodyPr/>
        <a:lstStyle/>
        <a:p>
          <a:endParaRPr lang="ru-RU"/>
        </a:p>
      </dgm:t>
    </dgm:pt>
    <dgm:pt modelId="{010450BA-2198-44C8-A4EA-701FAD7168C2}" type="sibTrans" cxnId="{BE9D54A2-7071-47C1-BBDC-E0CE93D39865}">
      <dgm:prSet/>
      <dgm:spPr/>
      <dgm:t>
        <a:bodyPr/>
        <a:lstStyle/>
        <a:p>
          <a:endParaRPr lang="ru-RU"/>
        </a:p>
      </dgm:t>
    </dgm:pt>
    <dgm:pt modelId="{44C2CDCA-92B5-4F5E-85C8-8F5E26EC4167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600"/>
            </a:spcAft>
          </a:pPr>
          <a:r>
            <a:rPr lang="uk-UA" sz="3600" baseline="0" dirty="0" smtClean="0"/>
            <a:t>- розуміння, </a:t>
          </a:r>
        </a:p>
        <a:p>
          <a:pPr rtl="0">
            <a:lnSpc>
              <a:spcPct val="100000"/>
            </a:lnSpc>
            <a:spcAft>
              <a:spcPts val="600"/>
            </a:spcAft>
          </a:pPr>
          <a:r>
            <a:rPr lang="uk-UA" sz="3600" baseline="0" dirty="0" smtClean="0"/>
            <a:t>осмислення, </a:t>
          </a:r>
          <a:r>
            <a:rPr lang="uk-UA" sz="3600" i="1" baseline="0" dirty="0" smtClean="0"/>
            <a:t>оцінювання</a:t>
          </a:r>
          <a:r>
            <a:rPr lang="uk-UA" sz="3600" baseline="0" dirty="0" smtClean="0"/>
            <a:t>, використання </a:t>
          </a:r>
          <a:r>
            <a:rPr lang="uk-UA" sz="3600" i="1" baseline="0" dirty="0" smtClean="0"/>
            <a:t>текстів</a:t>
          </a:r>
          <a:r>
            <a:rPr lang="uk-UA" sz="3600" i="1" dirty="0" smtClean="0"/>
            <a:t>,</a:t>
          </a:r>
          <a:r>
            <a:rPr lang="uk-UA" sz="3600" dirty="0" smtClean="0"/>
            <a:t> ц</a:t>
          </a:r>
          <a:r>
            <a:rPr lang="uk-UA" sz="3600" i="1" dirty="0" smtClean="0"/>
            <a:t>ікавість</a:t>
          </a:r>
          <a:r>
            <a:rPr lang="uk-UA" sz="3600" dirty="0" smtClean="0"/>
            <a:t> до читання, читацький досвід</a:t>
          </a:r>
          <a:endParaRPr lang="ru-RU" sz="3600" dirty="0"/>
        </a:p>
      </dgm:t>
    </dgm:pt>
    <dgm:pt modelId="{8DA3D033-A121-42E8-A556-B76EF353AF7E}" type="sibTrans" cxnId="{F2E69B33-4E3A-47CD-B206-F0A4480F18F7}">
      <dgm:prSet/>
      <dgm:spPr/>
      <dgm:t>
        <a:bodyPr/>
        <a:lstStyle/>
        <a:p>
          <a:endParaRPr lang="ru-RU"/>
        </a:p>
      </dgm:t>
    </dgm:pt>
    <dgm:pt modelId="{46ADF75F-8D85-4025-8389-976EBABD3F7F}" type="parTrans" cxnId="{F2E69B33-4E3A-47CD-B206-F0A4480F18F7}">
      <dgm:prSet/>
      <dgm:spPr/>
      <dgm:t>
        <a:bodyPr/>
        <a:lstStyle/>
        <a:p>
          <a:endParaRPr lang="ru-RU"/>
        </a:p>
      </dgm:t>
    </dgm:pt>
    <dgm:pt modelId="{60BC8536-8587-4C55-9509-3BCF9D44E51C}" type="pres">
      <dgm:prSet presAssocID="{F412CE3A-E726-474B-A7E4-B7972846B30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EE1DA7-92FA-4492-8366-D42248ADE518}" type="pres">
      <dgm:prSet presAssocID="{44C2CDCA-92B5-4F5E-85C8-8F5E26EC4167}" presName="node" presStyleLbl="node1" presStyleIdx="0" presStyleCnt="4" custScaleX="506931" custScaleY="174751" custRadScaleRad="86361" custRadScaleInc="-152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683EE-647D-495B-BDFF-24C1938FC20B}" type="pres">
      <dgm:prSet presAssocID="{8DA3D033-A121-42E8-A556-B76EF353AF7E}" presName="sibTrans" presStyleLbl="sibTrans2D1" presStyleIdx="0" presStyleCnt="4" custAng="15887959" custFlipVert="0" custFlipHor="1" custScaleX="1004195" custScaleY="84311" custLinFactX="-474125" custLinFactNeighborX="-500000" custLinFactNeighborY="-31479"/>
      <dgm:spPr/>
      <dgm:t>
        <a:bodyPr/>
        <a:lstStyle/>
        <a:p>
          <a:endParaRPr lang="ru-RU"/>
        </a:p>
      </dgm:t>
    </dgm:pt>
    <dgm:pt modelId="{3246C265-2D99-4B4D-9077-A36AE5D0479B}" type="pres">
      <dgm:prSet presAssocID="{8DA3D033-A121-42E8-A556-B76EF353AF7E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81D129B6-2DD9-47FC-A1FC-EED7C52A5CFB}" type="pres">
      <dgm:prSet presAssocID="{A3EB4D3B-7748-4059-A0E8-D9A7F9703C48}" presName="node" presStyleLbl="node1" presStyleIdx="1" presStyleCnt="4" custScaleX="231956" custScaleY="89412" custRadScaleRad="116289" custRadScaleInc="370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FCCC0-D1B5-437C-AA87-EBF26024E45E}" type="pres">
      <dgm:prSet presAssocID="{6F180363-65D6-4EA0-ABD2-9396DA5FD2BA}" presName="sibTrans" presStyleLbl="sibTrans2D1" presStyleIdx="1" presStyleCnt="4" custAng="5335805" custFlipHor="0" custScaleX="2000000" custScaleY="95919" custLinFactNeighborX="55902" custLinFactNeighborY="64099"/>
      <dgm:spPr/>
      <dgm:t>
        <a:bodyPr/>
        <a:lstStyle/>
        <a:p>
          <a:endParaRPr lang="ru-RU"/>
        </a:p>
      </dgm:t>
    </dgm:pt>
    <dgm:pt modelId="{76173584-CC3C-44D1-AB7C-4348244BE8DB}" type="pres">
      <dgm:prSet presAssocID="{6F180363-65D6-4EA0-ABD2-9396DA5FD2B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9C91D6DE-088E-4C69-BA7A-2FDAFB670930}" type="pres">
      <dgm:prSet presAssocID="{0A8FCD82-E7A2-4D2D-9749-0A7821ECD156}" presName="node" presStyleLbl="node1" presStyleIdx="2" presStyleCnt="4" custScaleX="255332" custScaleY="91694" custRadScaleRad="116714" custRadScaleInc="-166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69417-BE7E-478E-BA5A-56B975B77273}" type="pres">
      <dgm:prSet presAssocID="{BB40B80A-55FF-43E3-97B9-4218C3E95827}" presName="sibTrans" presStyleLbl="sibTrans2D1" presStyleIdx="2" presStyleCnt="4" custScaleX="372258" custLinFactX="71429" custLinFactNeighborX="100000" custLinFactNeighborY="70072"/>
      <dgm:spPr/>
      <dgm:t>
        <a:bodyPr/>
        <a:lstStyle/>
        <a:p>
          <a:endParaRPr lang="ru-RU"/>
        </a:p>
      </dgm:t>
    </dgm:pt>
    <dgm:pt modelId="{EA0F349B-03C7-4470-8B02-CF62C5A387C5}" type="pres">
      <dgm:prSet presAssocID="{BB40B80A-55FF-43E3-97B9-4218C3E9582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469CF25-545D-4FF1-94F5-213CB2361EDE}" type="pres">
      <dgm:prSet presAssocID="{4CC2A1B8-43E0-4B65-AC93-F31CC3DB9B66}" presName="node" presStyleLbl="node1" presStyleIdx="3" presStyleCnt="4" custScaleX="322036" custScaleY="77007" custRadScaleRad="96219" custRadScaleInc="-1859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C7409-C552-4165-9D3D-815DF005F79C}" type="pres">
      <dgm:prSet presAssocID="{010450BA-2198-44C8-A4EA-701FAD7168C2}" presName="sibTrans" presStyleLbl="sibTrans2D1" presStyleIdx="3" presStyleCnt="4" custAng="8351379" custScaleX="105327" custScaleY="85747" custLinFactX="100000" custLinFactY="-56349" custLinFactNeighborX="199017" custLinFactNeighborY="-100000" custRadScaleRad="184472" custRadScaleInc="-2147483648"/>
      <dgm:spPr/>
      <dgm:t>
        <a:bodyPr/>
        <a:lstStyle/>
        <a:p>
          <a:endParaRPr lang="ru-RU"/>
        </a:p>
      </dgm:t>
    </dgm:pt>
    <dgm:pt modelId="{67AC14DE-40C1-431F-9E15-332F8F1FB182}" type="pres">
      <dgm:prSet presAssocID="{010450BA-2198-44C8-A4EA-701FAD7168C2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2644B891-BDA3-4FE1-97AB-FE5A004FE441}" type="presOf" srcId="{4CC2A1B8-43E0-4B65-AC93-F31CC3DB9B66}" destId="{1469CF25-545D-4FF1-94F5-213CB2361EDE}" srcOrd="0" destOrd="0" presId="urn:microsoft.com/office/officeart/2005/8/layout/cycle2"/>
    <dgm:cxn modelId="{3F45660E-51E2-4189-A804-E6EF6A942CF1}" type="presOf" srcId="{A3EB4D3B-7748-4059-A0E8-D9A7F9703C48}" destId="{81D129B6-2DD9-47FC-A1FC-EED7C52A5CFB}" srcOrd="0" destOrd="0" presId="urn:microsoft.com/office/officeart/2005/8/layout/cycle2"/>
    <dgm:cxn modelId="{500BB12C-DC75-4462-9F88-504C833C6DC8}" type="presOf" srcId="{6F180363-65D6-4EA0-ABD2-9396DA5FD2BA}" destId="{D54FCCC0-D1B5-437C-AA87-EBF26024E45E}" srcOrd="0" destOrd="0" presId="urn:microsoft.com/office/officeart/2005/8/layout/cycle2"/>
    <dgm:cxn modelId="{8E34F62C-086D-4B04-9D61-2C405E20E710}" type="presOf" srcId="{8DA3D033-A121-42E8-A556-B76EF353AF7E}" destId="{3246C265-2D99-4B4D-9077-A36AE5D0479B}" srcOrd="1" destOrd="0" presId="urn:microsoft.com/office/officeart/2005/8/layout/cycle2"/>
    <dgm:cxn modelId="{D6FFACA1-4AE1-4C6C-ADDA-B9F6EBDE2050}" type="presOf" srcId="{0A8FCD82-E7A2-4D2D-9749-0A7821ECD156}" destId="{9C91D6DE-088E-4C69-BA7A-2FDAFB670930}" srcOrd="0" destOrd="0" presId="urn:microsoft.com/office/officeart/2005/8/layout/cycle2"/>
    <dgm:cxn modelId="{F2E69B33-4E3A-47CD-B206-F0A4480F18F7}" srcId="{F412CE3A-E726-474B-A7E4-B7972846B305}" destId="{44C2CDCA-92B5-4F5E-85C8-8F5E26EC4167}" srcOrd="0" destOrd="0" parTransId="{46ADF75F-8D85-4025-8389-976EBABD3F7F}" sibTransId="{8DA3D033-A121-42E8-A556-B76EF353AF7E}"/>
    <dgm:cxn modelId="{BE9D54A2-7071-47C1-BBDC-E0CE93D39865}" srcId="{F412CE3A-E726-474B-A7E4-B7972846B305}" destId="{4CC2A1B8-43E0-4B65-AC93-F31CC3DB9B66}" srcOrd="3" destOrd="0" parTransId="{58D880AB-2FDD-437C-A8E9-AE60D3BABB7E}" sibTransId="{010450BA-2198-44C8-A4EA-701FAD7168C2}"/>
    <dgm:cxn modelId="{3F3D28B5-D2E2-432D-95AA-B8C06C60787D}" type="presOf" srcId="{BB40B80A-55FF-43E3-97B9-4218C3E95827}" destId="{B4D69417-BE7E-478E-BA5A-56B975B77273}" srcOrd="0" destOrd="0" presId="urn:microsoft.com/office/officeart/2005/8/layout/cycle2"/>
    <dgm:cxn modelId="{69C66390-70C9-4BA3-89B1-4FC6760CBD81}" type="presOf" srcId="{010450BA-2198-44C8-A4EA-701FAD7168C2}" destId="{920C7409-C552-4165-9D3D-815DF005F79C}" srcOrd="0" destOrd="0" presId="urn:microsoft.com/office/officeart/2005/8/layout/cycle2"/>
    <dgm:cxn modelId="{6583AE0A-3710-4326-8E8B-E05493A2131A}" type="presOf" srcId="{6F180363-65D6-4EA0-ABD2-9396DA5FD2BA}" destId="{76173584-CC3C-44D1-AB7C-4348244BE8DB}" srcOrd="1" destOrd="0" presId="urn:microsoft.com/office/officeart/2005/8/layout/cycle2"/>
    <dgm:cxn modelId="{E250136E-1D7D-4B60-8FEF-33F7EF7FFD1C}" type="presOf" srcId="{BB40B80A-55FF-43E3-97B9-4218C3E95827}" destId="{EA0F349B-03C7-4470-8B02-CF62C5A387C5}" srcOrd="1" destOrd="0" presId="urn:microsoft.com/office/officeart/2005/8/layout/cycle2"/>
    <dgm:cxn modelId="{07E3BF45-5BD9-4B82-AA11-5F6941D15E12}" type="presOf" srcId="{8DA3D033-A121-42E8-A556-B76EF353AF7E}" destId="{D40683EE-647D-495B-BDFF-24C1938FC20B}" srcOrd="0" destOrd="0" presId="urn:microsoft.com/office/officeart/2005/8/layout/cycle2"/>
    <dgm:cxn modelId="{89338D13-C6D0-45BD-A2AA-5E3A24A9912A}" type="presOf" srcId="{44C2CDCA-92B5-4F5E-85C8-8F5E26EC4167}" destId="{6FEE1DA7-92FA-4492-8366-D42248ADE518}" srcOrd="0" destOrd="0" presId="urn:microsoft.com/office/officeart/2005/8/layout/cycle2"/>
    <dgm:cxn modelId="{801C3DBD-0C69-4168-B6BA-C56155EF3019}" srcId="{F412CE3A-E726-474B-A7E4-B7972846B305}" destId="{0A8FCD82-E7A2-4D2D-9749-0A7821ECD156}" srcOrd="2" destOrd="0" parTransId="{9CB25384-C627-473C-9FE0-7907771A3854}" sibTransId="{BB40B80A-55FF-43E3-97B9-4218C3E95827}"/>
    <dgm:cxn modelId="{9D6B2990-DCF5-48AA-997B-EDA271A2FF09}" type="presOf" srcId="{010450BA-2198-44C8-A4EA-701FAD7168C2}" destId="{67AC14DE-40C1-431F-9E15-332F8F1FB182}" srcOrd="1" destOrd="0" presId="urn:microsoft.com/office/officeart/2005/8/layout/cycle2"/>
    <dgm:cxn modelId="{252F0CF0-F90C-485E-9A6B-21A8B5DCBFEA}" type="presOf" srcId="{F412CE3A-E726-474B-A7E4-B7972846B305}" destId="{60BC8536-8587-4C55-9509-3BCF9D44E51C}" srcOrd="0" destOrd="0" presId="urn:microsoft.com/office/officeart/2005/8/layout/cycle2"/>
    <dgm:cxn modelId="{CE07D60A-61D6-4F22-8479-E3ADC616FF58}" srcId="{F412CE3A-E726-474B-A7E4-B7972846B305}" destId="{A3EB4D3B-7748-4059-A0E8-D9A7F9703C48}" srcOrd="1" destOrd="0" parTransId="{145EBEFF-A17A-4D23-82D9-63E0ACF54F5B}" sibTransId="{6F180363-65D6-4EA0-ABD2-9396DA5FD2BA}"/>
    <dgm:cxn modelId="{17A5D644-7BB2-4349-BE30-BF79D960984C}" type="presParOf" srcId="{60BC8536-8587-4C55-9509-3BCF9D44E51C}" destId="{6FEE1DA7-92FA-4492-8366-D42248ADE518}" srcOrd="0" destOrd="0" presId="urn:microsoft.com/office/officeart/2005/8/layout/cycle2"/>
    <dgm:cxn modelId="{73EBC6F1-0959-4C1E-85FF-C67AB583CD16}" type="presParOf" srcId="{60BC8536-8587-4C55-9509-3BCF9D44E51C}" destId="{D40683EE-647D-495B-BDFF-24C1938FC20B}" srcOrd="1" destOrd="0" presId="urn:microsoft.com/office/officeart/2005/8/layout/cycle2"/>
    <dgm:cxn modelId="{0F02106F-286E-4491-A97E-3E9AD3C172D3}" type="presParOf" srcId="{D40683EE-647D-495B-BDFF-24C1938FC20B}" destId="{3246C265-2D99-4B4D-9077-A36AE5D0479B}" srcOrd="0" destOrd="0" presId="urn:microsoft.com/office/officeart/2005/8/layout/cycle2"/>
    <dgm:cxn modelId="{32B3199E-4733-4E37-9063-D9A704C51F4E}" type="presParOf" srcId="{60BC8536-8587-4C55-9509-3BCF9D44E51C}" destId="{81D129B6-2DD9-47FC-A1FC-EED7C52A5CFB}" srcOrd="2" destOrd="0" presId="urn:microsoft.com/office/officeart/2005/8/layout/cycle2"/>
    <dgm:cxn modelId="{8679FDF2-EC65-435C-A86D-9C0EAEA1077F}" type="presParOf" srcId="{60BC8536-8587-4C55-9509-3BCF9D44E51C}" destId="{D54FCCC0-D1B5-437C-AA87-EBF26024E45E}" srcOrd="3" destOrd="0" presId="urn:microsoft.com/office/officeart/2005/8/layout/cycle2"/>
    <dgm:cxn modelId="{1904A5F7-6866-48FB-B970-06B438CB77BE}" type="presParOf" srcId="{D54FCCC0-D1B5-437C-AA87-EBF26024E45E}" destId="{76173584-CC3C-44D1-AB7C-4348244BE8DB}" srcOrd="0" destOrd="0" presId="urn:microsoft.com/office/officeart/2005/8/layout/cycle2"/>
    <dgm:cxn modelId="{59E1A60F-FB02-4440-8A5D-9068747370B0}" type="presParOf" srcId="{60BC8536-8587-4C55-9509-3BCF9D44E51C}" destId="{9C91D6DE-088E-4C69-BA7A-2FDAFB670930}" srcOrd="4" destOrd="0" presId="urn:microsoft.com/office/officeart/2005/8/layout/cycle2"/>
    <dgm:cxn modelId="{28D43B37-22AF-44CA-9608-93868DF4AB55}" type="presParOf" srcId="{60BC8536-8587-4C55-9509-3BCF9D44E51C}" destId="{B4D69417-BE7E-478E-BA5A-56B975B77273}" srcOrd="5" destOrd="0" presId="urn:microsoft.com/office/officeart/2005/8/layout/cycle2"/>
    <dgm:cxn modelId="{9F01C244-DC57-46DA-B6F1-7597D55E6F04}" type="presParOf" srcId="{B4D69417-BE7E-478E-BA5A-56B975B77273}" destId="{EA0F349B-03C7-4470-8B02-CF62C5A387C5}" srcOrd="0" destOrd="0" presId="urn:microsoft.com/office/officeart/2005/8/layout/cycle2"/>
    <dgm:cxn modelId="{F23E86DE-92B1-407D-BBEE-9CD6D04099A5}" type="presParOf" srcId="{60BC8536-8587-4C55-9509-3BCF9D44E51C}" destId="{1469CF25-545D-4FF1-94F5-213CB2361EDE}" srcOrd="6" destOrd="0" presId="urn:microsoft.com/office/officeart/2005/8/layout/cycle2"/>
    <dgm:cxn modelId="{4630E5E2-764C-4195-AE40-1D44AAA8546C}" type="presParOf" srcId="{60BC8536-8587-4C55-9509-3BCF9D44E51C}" destId="{920C7409-C552-4165-9D3D-815DF005F79C}" srcOrd="7" destOrd="0" presId="urn:microsoft.com/office/officeart/2005/8/layout/cycle2"/>
    <dgm:cxn modelId="{A94E3F56-0E94-4B77-BEFB-6156F0C0DF52}" type="presParOf" srcId="{920C7409-C552-4165-9D3D-815DF005F79C}" destId="{67AC14DE-40C1-431F-9E15-332F8F1FB182}" srcOrd="0" destOrd="0" presId="urn:microsoft.com/office/officeart/2005/8/layout/cycle2"/>
  </dgm:cxnLst>
  <dgm:bg>
    <a:solidFill>
      <a:schemeClr val="tx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E1DA7-92FA-4492-8366-D42248ADE518}">
      <dsp:nvSpPr>
        <dsp:cNvPr id="0" name=""/>
        <dsp:cNvSpPr/>
      </dsp:nvSpPr>
      <dsp:spPr>
        <a:xfrm>
          <a:off x="5" y="-4"/>
          <a:ext cx="8916931" cy="30738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uk-UA" sz="3600" kern="1200" baseline="0" dirty="0" smtClean="0"/>
            <a:t>- розуміння, 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uk-UA" sz="3600" kern="1200" baseline="0" dirty="0" smtClean="0"/>
            <a:t>осмислення, </a:t>
          </a:r>
          <a:r>
            <a:rPr lang="uk-UA" sz="3600" i="1" kern="1200" baseline="0" dirty="0" smtClean="0"/>
            <a:t>оцінювання</a:t>
          </a:r>
          <a:r>
            <a:rPr lang="uk-UA" sz="3600" kern="1200" baseline="0" dirty="0" smtClean="0"/>
            <a:t>, використання </a:t>
          </a:r>
          <a:r>
            <a:rPr lang="uk-UA" sz="3600" i="1" kern="1200" baseline="0" dirty="0" smtClean="0"/>
            <a:t>текстів</a:t>
          </a:r>
          <a:r>
            <a:rPr lang="uk-UA" sz="3600" i="1" kern="1200" dirty="0" smtClean="0"/>
            <a:t>,</a:t>
          </a:r>
          <a:r>
            <a:rPr lang="uk-UA" sz="3600" kern="1200" dirty="0" smtClean="0"/>
            <a:t> ц</a:t>
          </a:r>
          <a:r>
            <a:rPr lang="uk-UA" sz="3600" i="1" kern="1200" dirty="0" smtClean="0"/>
            <a:t>ікавість</a:t>
          </a:r>
          <a:r>
            <a:rPr lang="uk-UA" sz="3600" kern="1200" dirty="0" smtClean="0"/>
            <a:t> до читання, читацький досвід</a:t>
          </a:r>
          <a:endParaRPr lang="ru-RU" sz="3600" kern="1200" dirty="0"/>
        </a:p>
      </dsp:txBody>
      <dsp:txXfrm>
        <a:off x="1305859" y="450155"/>
        <a:ext cx="6305223" cy="2173557"/>
      </dsp:txXfrm>
    </dsp:sp>
    <dsp:sp modelId="{D40683EE-647D-495B-BDFF-24C1938FC20B}">
      <dsp:nvSpPr>
        <dsp:cNvPr id="0" name=""/>
        <dsp:cNvSpPr/>
      </dsp:nvSpPr>
      <dsp:spPr>
        <a:xfrm rot="19357754" flipH="1">
          <a:off x="2293858" y="2600883"/>
          <a:ext cx="534448" cy="500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10800000">
        <a:off x="2428603" y="2655418"/>
        <a:ext cx="384291" cy="300313"/>
      </dsp:txXfrm>
    </dsp:sp>
    <dsp:sp modelId="{81D129B6-2DD9-47FC-A1FC-EED7C52A5CFB}">
      <dsp:nvSpPr>
        <dsp:cNvPr id="0" name=""/>
        <dsp:cNvSpPr/>
      </dsp:nvSpPr>
      <dsp:spPr>
        <a:xfrm>
          <a:off x="323525" y="3031007"/>
          <a:ext cx="4080113" cy="1572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baseline="0" dirty="0" smtClean="0"/>
            <a:t>розширення знань</a:t>
          </a:r>
          <a:endParaRPr lang="ru-RU" sz="4000" kern="1200" dirty="0"/>
        </a:p>
      </dsp:txBody>
      <dsp:txXfrm>
        <a:off x="921044" y="3261332"/>
        <a:ext cx="2885075" cy="1112109"/>
      </dsp:txXfrm>
    </dsp:sp>
    <dsp:sp modelId="{D54FCCC0-D1B5-437C-AA87-EBF26024E45E}">
      <dsp:nvSpPr>
        <dsp:cNvPr id="0" name=""/>
        <dsp:cNvSpPr/>
      </dsp:nvSpPr>
      <dsp:spPr>
        <a:xfrm rot="5400000">
          <a:off x="4227426" y="3951605"/>
          <a:ext cx="407744" cy="569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288588" y="4004331"/>
        <a:ext cx="285421" cy="341662"/>
      </dsp:txXfrm>
    </dsp:sp>
    <dsp:sp modelId="{9C91D6DE-088E-4C69-BA7A-2FDAFB670930}">
      <dsp:nvSpPr>
        <dsp:cNvPr id="0" name=""/>
        <dsp:cNvSpPr/>
      </dsp:nvSpPr>
      <dsp:spPr>
        <a:xfrm>
          <a:off x="4436678" y="3091593"/>
          <a:ext cx="4491297" cy="1612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baseline="0" dirty="0" smtClean="0"/>
            <a:t>розвиток особистісного потенціалу </a:t>
          </a:r>
          <a:endParaRPr lang="ru-RU" sz="3600" kern="1200" baseline="0" dirty="0"/>
        </a:p>
      </dsp:txBody>
      <dsp:txXfrm>
        <a:off x="5094413" y="3327797"/>
        <a:ext cx="3175827" cy="1140492"/>
      </dsp:txXfrm>
    </dsp:sp>
    <dsp:sp modelId="{B4D69417-BE7E-478E-BA5A-56B975B77273}">
      <dsp:nvSpPr>
        <dsp:cNvPr id="0" name=""/>
        <dsp:cNvSpPr/>
      </dsp:nvSpPr>
      <dsp:spPr>
        <a:xfrm rot="19835307">
          <a:off x="5508313" y="4674893"/>
          <a:ext cx="186186" cy="5936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511913" y="4807341"/>
        <a:ext cx="130330" cy="356197"/>
      </dsp:txXfrm>
    </dsp:sp>
    <dsp:sp modelId="{1469CF25-545D-4FF1-94F5-213CB2361EDE}">
      <dsp:nvSpPr>
        <dsp:cNvPr id="0" name=""/>
        <dsp:cNvSpPr/>
      </dsp:nvSpPr>
      <dsp:spPr>
        <a:xfrm>
          <a:off x="1619670" y="4478092"/>
          <a:ext cx="5664623" cy="1354555"/>
        </a:xfrm>
        <a:prstGeom prst="ellipse">
          <a:avLst/>
        </a:prstGeom>
        <a:gradFill rotWithShape="1">
          <a:gsLst>
            <a:gs pos="0">
              <a:schemeClr val="dk1">
                <a:tint val="0"/>
              </a:schemeClr>
            </a:gs>
            <a:gs pos="44000">
              <a:schemeClr val="dk1">
                <a:tint val="60000"/>
                <a:satMod val="120000"/>
              </a:schemeClr>
            </a:gs>
            <a:gs pos="100000">
              <a:schemeClr val="dk1">
                <a:tint val="90000"/>
                <a:alpha val="10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3600" kern="1200" dirty="0" smtClean="0">
              <a:solidFill>
                <a:srgbClr val="C00000"/>
              </a:solidFill>
            </a:rPr>
            <a:t>для участі </a:t>
          </a:r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3600" kern="1200" dirty="0" smtClean="0">
              <a:solidFill>
                <a:srgbClr val="C00000"/>
              </a:solidFill>
            </a:rPr>
            <a:t>в суспільному житті</a:t>
          </a:r>
          <a:endParaRPr lang="ru-RU" sz="2800" kern="1200" dirty="0">
            <a:solidFill>
              <a:srgbClr val="C00000"/>
            </a:solidFill>
          </a:endParaRPr>
        </a:p>
      </dsp:txBody>
      <dsp:txXfrm>
        <a:off x="2449235" y="4676462"/>
        <a:ext cx="4005493" cy="957815"/>
      </dsp:txXfrm>
    </dsp:sp>
    <dsp:sp modelId="{920C7409-C552-4165-9D3D-815DF005F79C}">
      <dsp:nvSpPr>
        <dsp:cNvPr id="0" name=""/>
        <dsp:cNvSpPr/>
      </dsp:nvSpPr>
      <dsp:spPr>
        <a:xfrm rot="2957544">
          <a:off x="6287877" y="2614333"/>
          <a:ext cx="783884" cy="5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6314434" y="2658261"/>
        <a:ext cx="631170" cy="305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08F4A-9BE0-4863-A32D-DF700DAC3BBA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0C48E-E3C6-4D3D-A7ED-C9CA708AE149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717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0C48E-E3C6-4D3D-A7ED-C9CA708AE14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209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0C48E-E3C6-4D3D-A7ED-C9CA708AE14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6543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1575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7887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2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431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6689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6772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1694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1811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9118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4985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1045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E009-2D0C-4009-9617-7B2335D54FA3}" type="datetimeFigureOut">
              <a:rPr lang="uk-UA" smtClean="0"/>
              <a:pPr/>
              <a:t>24.02.2017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1669D-0CB8-4D64-9E56-D1BD52523111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602411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6686"/>
            <a:ext cx="8291264" cy="538661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PISA </a:t>
            </a:r>
            <a:r>
              <a:rPr lang="uk-UA" b="1" dirty="0" smtClean="0">
                <a:solidFill>
                  <a:srgbClr val="C00000"/>
                </a:solidFill>
              </a:rPr>
              <a:t>2018</a:t>
            </a:r>
            <a:r>
              <a:rPr lang="uk-UA" dirty="0" smtClean="0">
                <a:solidFill>
                  <a:srgbClr val="C00000"/>
                </a:solidFill>
              </a:rPr>
              <a:t>: </a:t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sz="4800" b="1" dirty="0" smtClean="0">
                <a:solidFill>
                  <a:srgbClr val="C00000"/>
                </a:solidFill>
              </a:rPr>
              <a:t>ЧИТАННЯ </a:t>
            </a:r>
            <a:r>
              <a:rPr lang="uk-UA" sz="4800" b="1" dirty="0">
                <a:solidFill>
                  <a:srgbClr val="C00000"/>
                </a:solidFill>
              </a:rPr>
              <a:t/>
            </a:r>
            <a:br>
              <a:rPr lang="uk-UA" sz="4800" b="1" dirty="0">
                <a:solidFill>
                  <a:srgbClr val="C00000"/>
                </a:solidFill>
              </a:rPr>
            </a:br>
            <a:r>
              <a:rPr lang="uk-UA" b="1" dirty="0">
                <a:solidFill>
                  <a:srgbClr val="C00000"/>
                </a:solidFill>
              </a:rPr>
              <a:t>(провідна галузь дослідження)</a:t>
            </a:r>
            <a:br>
              <a:rPr lang="uk-UA" b="1" dirty="0">
                <a:solidFill>
                  <a:srgbClr val="C00000"/>
                </a:solidFill>
              </a:rPr>
            </a:br>
            <a:r>
              <a:rPr lang="uk-UA" sz="4800" b="1" i="1" dirty="0" smtClean="0">
                <a:solidFill>
                  <a:srgbClr val="C00000"/>
                </a:solidFill>
              </a:rPr>
              <a:t>ПРИКЛАДИ ЗАВДАНЬ</a:t>
            </a:r>
            <a:r>
              <a:rPr lang="ru-RU" sz="4800" b="1" i="1" dirty="0" smtClean="0">
                <a:solidFill>
                  <a:srgbClr val="C00000"/>
                </a:solidFill>
              </a:rPr>
              <a:t/>
            </a:r>
            <a:br>
              <a:rPr lang="ru-RU" sz="4800" b="1" i="1" dirty="0" smtClean="0">
                <a:solidFill>
                  <a:srgbClr val="C00000"/>
                </a:solidFill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16385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00000"/>
                </a:solidFill>
              </a:rPr>
              <a:t>Завдання</a:t>
            </a:r>
            <a:r>
              <a:rPr lang="uk-UA" dirty="0">
                <a:solidFill>
                  <a:srgbClr val="C00000"/>
                </a:solidFill>
              </a:rPr>
              <a:t>: Яка мета танцю бджіл?</a:t>
            </a:r>
            <a:br>
              <a:rPr lang="uk-UA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pPr marL="0" indent="268288">
              <a:buNone/>
            </a:pPr>
            <a:r>
              <a:rPr lang="uk-UA" sz="4400" b="1" dirty="0">
                <a:solidFill>
                  <a:srgbClr val="C00000"/>
                </a:solidFill>
              </a:rPr>
              <a:t>A</a:t>
            </a:r>
            <a:r>
              <a:rPr lang="uk-UA" sz="4400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uk-UA" sz="4400" dirty="0">
                <a:solidFill>
                  <a:schemeClr val="bg1"/>
                </a:solidFill>
              </a:rPr>
              <a:t>Відсвяткувати успішне виробництво меду.</a:t>
            </a:r>
            <a:br>
              <a:rPr lang="uk-UA" sz="4400" dirty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  </a:t>
            </a:r>
            <a:r>
              <a:rPr lang="uk-UA" sz="4400" b="1" dirty="0" smtClean="0">
                <a:solidFill>
                  <a:srgbClr val="C00000"/>
                </a:solidFill>
              </a:rPr>
              <a:t>B </a:t>
            </a:r>
            <a:r>
              <a:rPr lang="uk-UA" sz="4400" dirty="0" smtClean="0">
                <a:solidFill>
                  <a:schemeClr val="bg1"/>
                </a:solidFill>
              </a:rPr>
              <a:t>   </a:t>
            </a:r>
            <a:r>
              <a:rPr lang="uk-UA" sz="4400" dirty="0">
                <a:solidFill>
                  <a:schemeClr val="bg1"/>
                </a:solidFill>
              </a:rPr>
              <a:t>Вказати тип рослини, яку знайшли </a:t>
            </a:r>
            <a:r>
              <a:rPr lang="uk-UA" sz="4400" dirty="0" err="1">
                <a:solidFill>
                  <a:schemeClr val="bg1"/>
                </a:solidFill>
              </a:rPr>
              <a:t>фуражери</a:t>
            </a:r>
            <a:r>
              <a:rPr lang="uk-UA" sz="4400" dirty="0">
                <a:solidFill>
                  <a:schemeClr val="bg1"/>
                </a:solidFill>
              </a:rPr>
              <a:t>.</a:t>
            </a:r>
            <a:br>
              <a:rPr lang="uk-UA" sz="4400" dirty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  </a:t>
            </a:r>
            <a:r>
              <a:rPr lang="uk-UA" sz="4400" b="1" dirty="0" smtClean="0">
                <a:solidFill>
                  <a:srgbClr val="C00000"/>
                </a:solidFill>
              </a:rPr>
              <a:t>C </a:t>
            </a:r>
            <a:r>
              <a:rPr lang="uk-UA" sz="4400" dirty="0" smtClean="0">
                <a:solidFill>
                  <a:schemeClr val="bg1"/>
                </a:solidFill>
              </a:rPr>
              <a:t>   </a:t>
            </a:r>
            <a:r>
              <a:rPr lang="uk-UA" sz="4400" dirty="0">
                <a:solidFill>
                  <a:schemeClr val="bg1"/>
                </a:solidFill>
              </a:rPr>
              <a:t>Відсвяткувати народження нової бджолиної матки. </a:t>
            </a:r>
            <a:br>
              <a:rPr lang="uk-UA" sz="4400" dirty="0">
                <a:solidFill>
                  <a:schemeClr val="bg1"/>
                </a:solidFill>
              </a:rPr>
            </a:br>
            <a:r>
              <a:rPr lang="uk-UA" sz="4400" dirty="0" smtClean="0">
                <a:solidFill>
                  <a:schemeClr val="bg1"/>
                </a:solidFill>
              </a:rPr>
              <a:t>  </a:t>
            </a:r>
            <a:r>
              <a:rPr lang="uk-UA" sz="4400" b="1" dirty="0" smtClean="0">
                <a:solidFill>
                  <a:srgbClr val="C00000"/>
                </a:solidFill>
              </a:rPr>
              <a:t>D</a:t>
            </a:r>
            <a:r>
              <a:rPr lang="uk-UA" sz="4400" dirty="0" smtClean="0">
                <a:solidFill>
                  <a:schemeClr val="bg1"/>
                </a:solidFill>
              </a:rPr>
              <a:t>    </a:t>
            </a:r>
            <a:r>
              <a:rPr lang="uk-UA" sz="4400" dirty="0">
                <a:solidFill>
                  <a:schemeClr val="bg1"/>
                </a:solidFill>
              </a:rPr>
              <a:t>Вказати, де </a:t>
            </a:r>
            <a:r>
              <a:rPr lang="uk-UA" sz="4400" dirty="0" err="1">
                <a:solidFill>
                  <a:schemeClr val="bg1"/>
                </a:solidFill>
              </a:rPr>
              <a:t>фуражери</a:t>
            </a:r>
            <a:r>
              <a:rPr lang="uk-UA" sz="4400" dirty="0">
                <a:solidFill>
                  <a:schemeClr val="bg1"/>
                </a:solidFill>
              </a:rPr>
              <a:t> знайшли їжу. </a:t>
            </a:r>
            <a:br>
              <a:rPr lang="uk-UA" sz="4400" dirty="0">
                <a:solidFill>
                  <a:schemeClr val="bg1"/>
                </a:solidFill>
              </a:rPr>
            </a:b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75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4122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Цілісні </a:t>
            </a:r>
            <a:r>
              <a:rPr lang="uk-UA" dirty="0" smtClean="0">
                <a:solidFill>
                  <a:schemeClr val="bg1"/>
                </a:solidFill>
              </a:rPr>
              <a:t>тексти</a:t>
            </a:r>
            <a:r>
              <a:rPr lang="uk-UA" dirty="0" smtClean="0">
                <a:solidFill>
                  <a:srgbClr val="C00000"/>
                </a:solidFill>
              </a:rPr>
              <a:t>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832648"/>
          </a:xfrm>
          <a:solidFill>
            <a:schemeClr val="tx1">
              <a:lumMod val="8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uk-UA" sz="4400" dirty="0" smtClean="0">
                <a:solidFill>
                  <a:srgbClr val="C00000"/>
                </a:solidFill>
              </a:rPr>
              <a:t>Цілісні </a:t>
            </a:r>
            <a:r>
              <a:rPr lang="uk-UA" sz="4400" dirty="0" smtClean="0">
                <a:solidFill>
                  <a:schemeClr val="bg1"/>
                </a:solidFill>
              </a:rPr>
              <a:t>–</a:t>
            </a:r>
            <a:r>
              <a:rPr lang="uk-UA" sz="4400" dirty="0" smtClean="0">
                <a:solidFill>
                  <a:srgbClr val="C00000"/>
                </a:solidFill>
              </a:rPr>
              <a:t> </a:t>
            </a:r>
            <a:r>
              <a:rPr lang="uk-UA" sz="4400" dirty="0" smtClean="0">
                <a:solidFill>
                  <a:schemeClr val="bg1"/>
                </a:solidFill>
              </a:rPr>
              <a:t>складаються </a:t>
            </a:r>
            <a:r>
              <a:rPr lang="uk-UA" sz="4400" dirty="0">
                <a:solidFill>
                  <a:schemeClr val="bg1"/>
                </a:solidFill>
              </a:rPr>
              <a:t>з речень, </a:t>
            </a:r>
            <a:r>
              <a:rPr lang="uk-UA" sz="4400" dirty="0" smtClean="0">
                <a:solidFill>
                  <a:schemeClr val="bg1"/>
                </a:solidFill>
              </a:rPr>
              <a:t>які </a:t>
            </a:r>
            <a:r>
              <a:rPr lang="uk-UA" sz="4400" dirty="0">
                <a:solidFill>
                  <a:schemeClr val="bg1"/>
                </a:solidFill>
              </a:rPr>
              <a:t>організовані в </a:t>
            </a:r>
            <a:r>
              <a:rPr lang="uk-UA" sz="4400" dirty="0" smtClean="0">
                <a:solidFill>
                  <a:schemeClr val="bg1"/>
                </a:solidFill>
              </a:rPr>
              <a:t>абзаци:</a:t>
            </a:r>
          </a:p>
          <a:p>
            <a:pPr indent="555625" algn="just">
              <a:buFont typeface="Wingdings" panose="05000000000000000000" pitchFamily="2" charset="2"/>
              <a:buChar char="ü"/>
            </a:pPr>
            <a:r>
              <a:rPr lang="uk-UA" sz="4000" dirty="0">
                <a:solidFill>
                  <a:schemeClr val="bg1"/>
                </a:solidFill>
              </a:rPr>
              <a:t>газетні повідомлення</a:t>
            </a:r>
          </a:p>
          <a:p>
            <a:pPr indent="555625" algn="just">
              <a:buFont typeface="Wingdings" panose="05000000000000000000" pitchFamily="2" charset="2"/>
              <a:buChar char="ü"/>
            </a:pPr>
            <a:r>
              <a:rPr lang="uk-UA" sz="4000" dirty="0">
                <a:solidFill>
                  <a:schemeClr val="bg1"/>
                </a:solidFill>
              </a:rPr>
              <a:t> нариси</a:t>
            </a:r>
          </a:p>
          <a:p>
            <a:pPr indent="555625" algn="just">
              <a:buFont typeface="Wingdings" panose="05000000000000000000" pitchFamily="2" charset="2"/>
              <a:buChar char="ü"/>
            </a:pPr>
            <a:r>
              <a:rPr lang="uk-UA" sz="4000" dirty="0">
                <a:solidFill>
                  <a:schemeClr val="bg1"/>
                </a:solidFill>
              </a:rPr>
              <a:t>романи </a:t>
            </a:r>
          </a:p>
          <a:p>
            <a:pPr indent="555625" algn="just">
              <a:buFont typeface="Wingdings" panose="05000000000000000000" pitchFamily="2" charset="2"/>
              <a:buChar char="ü"/>
            </a:pPr>
            <a:r>
              <a:rPr lang="uk-UA" sz="4000" dirty="0">
                <a:solidFill>
                  <a:schemeClr val="bg1"/>
                </a:solidFill>
              </a:rPr>
              <a:t>оповідання</a:t>
            </a:r>
          </a:p>
          <a:p>
            <a:pPr indent="555625" algn="just">
              <a:buFont typeface="Wingdings" panose="05000000000000000000" pitchFamily="2" charset="2"/>
              <a:buChar char="ü"/>
            </a:pPr>
            <a:r>
              <a:rPr lang="uk-UA" sz="4000" dirty="0">
                <a:solidFill>
                  <a:schemeClr val="bg1"/>
                </a:solidFill>
              </a:rPr>
              <a:t>відгуки і листи </a:t>
            </a:r>
          </a:p>
          <a:p>
            <a:pPr marL="0" indent="0" algn="just">
              <a:buNone/>
            </a:pPr>
            <a:r>
              <a:rPr lang="uk-UA" sz="4000" dirty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  <a:p>
            <a:pPr algn="just"/>
            <a:endParaRPr lang="uk-UA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47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uk-UA" sz="4800" dirty="0">
                <a:solidFill>
                  <a:srgbClr val="C00000"/>
                </a:solidFill>
              </a:rPr>
              <a:t>Перервані </a:t>
            </a:r>
            <a:r>
              <a:rPr lang="uk-UA" sz="4800" dirty="0" smtClean="0">
                <a:solidFill>
                  <a:srgbClr val="C00000"/>
                </a:solidFill>
              </a:rPr>
              <a:t>тексти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  <a:solidFill>
            <a:schemeClr val="tx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uk-UA" sz="3600" dirty="0" smtClean="0">
                <a:solidFill>
                  <a:schemeClr val="bg1"/>
                </a:solidFill>
              </a:rPr>
              <a:t>це тексти у форматі матриці: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>
                <a:solidFill>
                  <a:schemeClr val="bg1"/>
                </a:solidFill>
              </a:rPr>
              <a:t>списки 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таблиці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графіки 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діаграми 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рекламні оголошення </a:t>
            </a:r>
          </a:p>
          <a:p>
            <a:pPr marL="174625" indent="0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розклади </a:t>
            </a:r>
          </a:p>
          <a:p>
            <a:pPr marL="174625" indent="0" algn="just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каталоги</a:t>
            </a:r>
          </a:p>
          <a:p>
            <a:pPr marL="174625" indent="0" algn="just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покажчики</a:t>
            </a:r>
          </a:p>
          <a:p>
            <a:pPr marL="174625" indent="0" algn="just">
              <a:buFont typeface="Wingdings" panose="05000000000000000000" pitchFamily="2" charset="2"/>
              <a:buChar char="ü"/>
            </a:pPr>
            <a:r>
              <a:rPr lang="uk-UA" sz="3600" dirty="0">
                <a:solidFill>
                  <a:schemeClr val="bg1"/>
                </a:solidFill>
              </a:rPr>
              <a:t>  бланки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605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9144000" cy="2952328"/>
          </a:xfrm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uk-UA" sz="3600" dirty="0" smtClean="0">
                <a:solidFill>
                  <a:srgbClr val="C00000"/>
                </a:solidFill>
              </a:rPr>
              <a:t/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dirty="0" smtClean="0">
                <a:solidFill>
                  <a:srgbClr val="C00000"/>
                </a:solidFill>
              </a:rPr>
              <a:t/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b="1" dirty="0">
                <a:solidFill>
                  <a:schemeClr val="bg1"/>
                </a:solidFill>
              </a:rPr>
              <a:t/>
            </a:r>
            <a:br>
              <a:rPr lang="uk-UA" sz="3600" b="1" dirty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/>
            </a:r>
            <a:br>
              <a:rPr lang="uk-UA" sz="3600" b="1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rgbClr val="C00000"/>
                </a:solidFill>
              </a:rPr>
              <a:t>Перерваний </a:t>
            </a:r>
            <a:r>
              <a:rPr lang="uk-UA" sz="3600" dirty="0">
                <a:solidFill>
                  <a:srgbClr val="C00000"/>
                </a:solidFill>
              </a:rPr>
              <a:t>текст: Бібліотечна система </a:t>
            </a:r>
            <a:r>
              <a:rPr lang="uk-UA" sz="3600" dirty="0" err="1">
                <a:solidFill>
                  <a:srgbClr val="C00000"/>
                </a:solidFill>
              </a:rPr>
              <a:t>Морленда</a:t>
            </a:r>
            <a:r>
              <a:rPr lang="uk-UA" sz="3600" b="1" dirty="0">
                <a:solidFill>
                  <a:schemeClr val="bg1"/>
                </a:solidFill>
              </a:rPr>
              <a:t/>
            </a:r>
            <a:br>
              <a:rPr lang="uk-UA" sz="3600" b="1" dirty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>     </a:t>
            </a:r>
            <a:r>
              <a:rPr lang="uk-UA" sz="3600" dirty="0" smtClean="0"/>
              <a:t>За </a:t>
            </a:r>
            <a:r>
              <a:rPr lang="uk-UA" sz="3600" dirty="0"/>
              <a:t>бібліотечною системою </a:t>
            </a:r>
            <a:r>
              <a:rPr lang="uk-UA" sz="3600" dirty="0" err="1"/>
              <a:t>Морленда</a:t>
            </a:r>
            <a:r>
              <a:rPr lang="uk-UA" sz="3600" dirty="0"/>
              <a:t> нові члени бібліотеки отримують закладку з розкладом її роботи. 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     Завдання </a:t>
            </a:r>
            <a:r>
              <a:rPr lang="uk-UA" sz="3600" dirty="0"/>
              <a:t>1</a:t>
            </a:r>
            <a:r>
              <a:rPr lang="uk-UA" sz="3600" dirty="0" smtClean="0"/>
              <a:t>:  </a:t>
            </a:r>
            <a:r>
              <a:rPr lang="uk-UA" sz="3600" dirty="0"/>
              <a:t>Яка з бібліотек ще відкрита о </a:t>
            </a:r>
            <a:r>
              <a:rPr lang="uk-UA" sz="3600" dirty="0" smtClean="0"/>
              <a:t>6-ій </a:t>
            </a:r>
            <a:r>
              <a:rPr lang="uk-UA" sz="3600" dirty="0"/>
              <a:t>годині вечора по п’ятницях?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9" name="Объект 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3068960"/>
            <a:ext cx="9036496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13979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Змішані </a:t>
            </a:r>
            <a:r>
              <a:rPr lang="uk-UA" dirty="0">
                <a:solidFill>
                  <a:srgbClr val="C00000"/>
                </a:solidFill>
              </a:rPr>
              <a:t>тексти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08" y="836712"/>
            <a:ext cx="8964488" cy="5760640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pPr marL="0" indent="358775" algn="just">
              <a:buNone/>
            </a:pPr>
            <a:endParaRPr lang="uk-UA" sz="3600" dirty="0" smtClean="0">
              <a:solidFill>
                <a:schemeClr val="bg1"/>
              </a:solidFill>
            </a:endParaRPr>
          </a:p>
          <a:p>
            <a:pPr marL="0" indent="358775" algn="just">
              <a:buNone/>
            </a:pPr>
            <a:r>
              <a:rPr lang="uk-UA" sz="4400" dirty="0" smtClean="0">
                <a:solidFill>
                  <a:schemeClr val="bg1"/>
                </a:solidFill>
              </a:rPr>
              <a:t>Становлять </a:t>
            </a:r>
            <a:r>
              <a:rPr lang="uk-UA" sz="4400" dirty="0" smtClean="0">
                <a:solidFill>
                  <a:srgbClr val="C00000"/>
                </a:solidFill>
              </a:rPr>
              <a:t>сукупність </a:t>
            </a:r>
            <a:r>
              <a:rPr lang="uk-UA" sz="4400" dirty="0">
                <a:solidFill>
                  <a:schemeClr val="bg1"/>
                </a:solidFill>
              </a:rPr>
              <a:t>елементів </a:t>
            </a:r>
            <a:r>
              <a:rPr lang="uk-UA" sz="4400" i="1" dirty="0" smtClean="0">
                <a:solidFill>
                  <a:srgbClr val="C00000"/>
                </a:solidFill>
              </a:rPr>
              <a:t>цілісного</a:t>
            </a:r>
            <a:r>
              <a:rPr lang="uk-UA" sz="4400" dirty="0" smtClean="0">
                <a:solidFill>
                  <a:schemeClr val="bg1"/>
                </a:solidFill>
              </a:rPr>
              <a:t> і </a:t>
            </a:r>
            <a:r>
              <a:rPr lang="uk-UA" sz="4400" i="1" dirty="0">
                <a:solidFill>
                  <a:srgbClr val="C00000"/>
                </a:solidFill>
              </a:rPr>
              <a:t>перерваного</a:t>
            </a:r>
            <a:r>
              <a:rPr lang="uk-UA" sz="4400" dirty="0">
                <a:solidFill>
                  <a:schemeClr val="bg1"/>
                </a:solidFill>
              </a:rPr>
              <a:t> формату. </a:t>
            </a:r>
            <a:endParaRPr lang="uk-UA" sz="4400" dirty="0" smtClean="0">
              <a:solidFill>
                <a:schemeClr val="bg1"/>
              </a:solidFill>
            </a:endParaRPr>
          </a:p>
          <a:p>
            <a:pPr marL="0" indent="358775" algn="ctr">
              <a:buNone/>
            </a:pPr>
            <a:r>
              <a:rPr lang="uk-UA" sz="4800" dirty="0" smtClean="0">
                <a:solidFill>
                  <a:schemeClr val="bg1"/>
                </a:solidFill>
              </a:rPr>
              <a:t>Приклади</a:t>
            </a:r>
            <a:r>
              <a:rPr lang="uk-UA" sz="4400" dirty="0" smtClean="0">
                <a:solidFill>
                  <a:schemeClr val="bg1"/>
                </a:solidFill>
              </a:rPr>
              <a:t>:</a:t>
            </a:r>
          </a:p>
          <a:p>
            <a:pPr marL="665163" indent="-571500" algn="just">
              <a:buFont typeface="Courier New" panose="02070309020205020404" pitchFamily="49" charset="0"/>
              <a:buChar char="o"/>
            </a:pPr>
            <a:r>
              <a:rPr lang="uk-UA" sz="4400" dirty="0" smtClean="0">
                <a:solidFill>
                  <a:schemeClr val="bg1"/>
                </a:solidFill>
              </a:rPr>
              <a:t>пояснення в підручнику, яке   містить графік або таблицю;</a:t>
            </a:r>
          </a:p>
        </p:txBody>
      </p:sp>
    </p:spTree>
    <p:extLst>
      <p:ext uri="{BB962C8B-B14F-4D97-AF65-F5344CB8AC3E}">
        <p14:creationId xmlns:p14="http://schemas.microsoft.com/office/powerpoint/2010/main" xmlns="" val="1724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959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/>
            </a:r>
            <a:br>
              <a:rPr lang="uk-UA" b="1" dirty="0" smtClean="0">
                <a:solidFill>
                  <a:srgbClr val="C00000"/>
                </a:solidFill>
              </a:rPr>
            </a:br>
            <a:r>
              <a:rPr lang="uk-UA" b="1" dirty="0" smtClean="0">
                <a:solidFill>
                  <a:srgbClr val="C00000"/>
                </a:solidFill>
              </a:rPr>
              <a:t>Завдання: тип тексту – читацькі процеси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584701"/>
              </p:ext>
            </p:extLst>
          </p:nvPr>
        </p:nvGraphicFramePr>
        <p:xfrm>
          <a:off x="179512" y="908720"/>
          <a:ext cx="8856984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769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ОДИНИЧНИЙ текст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МНОЖИННИЙ текст</a:t>
                      </a:r>
                      <a:endParaRPr lang="ru-RU" sz="2800" dirty="0" smtClean="0">
                        <a:effectLst/>
                      </a:endParaRPr>
                    </a:p>
                    <a:p>
                      <a:r>
                        <a:rPr lang="uk-UA" dirty="0" smtClean="0"/>
                        <a:t>    </a:t>
                      </a:r>
                      <a:endParaRPr lang="ru-RU" dirty="0"/>
                    </a:p>
                  </a:txBody>
                  <a:tcPr/>
                </a:tc>
              </a:tr>
              <a:tr h="1331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Проглянути текст і знайти інформацію. 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/>
                      <a:r>
                        <a:rPr lang="uk-UA" sz="2800" dirty="0" smtClean="0"/>
                        <a:t>   </a:t>
                      </a:r>
                      <a:r>
                        <a:rPr lang="uk-UA" sz="800" dirty="0" smtClean="0"/>
                        <a:t>  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Здійснити пошук та відібрати актуальний текст.</a:t>
                      </a:r>
                      <a:endParaRPr lang="ru-RU" sz="2800" dirty="0">
                        <a:effectLst/>
                      </a:endParaRPr>
                    </a:p>
                  </a:txBody>
                  <a:tcPr/>
                </a:tc>
              </a:tr>
              <a:tr h="1745246">
                <a:tc>
                  <a:txBody>
                    <a:bodyPr/>
                    <a:lstStyle/>
                    <a:p>
                      <a:pPr algn="ctr" rtl="0" eaLnBrk="1" latinLnBrk="0" hangingPunct="1">
                        <a:spcAft>
                          <a:spcPts val="600"/>
                        </a:spcAft>
                      </a:pP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Буквальне розуміння написаного.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 rtl="0" eaLnBrk="1" latinLnBrk="0" hangingPunct="1">
                        <a:spcAft>
                          <a:spcPts val="600"/>
                        </a:spcAft>
                      </a:pP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Розуміння на основі умовиводу.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Розуміння на </a:t>
                      </a:r>
                      <a:r>
                        <a:rPr lang="uk-UA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основі умовиводу.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 rtl="0" eaLnBrk="1" latinLnBrk="0" hangingPunct="1"/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  <a:tr h="1771755">
                <a:tc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Оцінити якість викладу і 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 rtl="0" eaLnBrk="1" latinLnBrk="0" hangingPunct="1">
                        <a:spcAft>
                          <a:spcPts val="600"/>
                        </a:spcAft>
                      </a:pP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достовірність інформації.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 rtl="0" eaLnBrk="1" latinLnBrk="0" hangingPunct="1">
                        <a:spcAft>
                          <a:spcPts val="600"/>
                        </a:spcAft>
                      </a:pP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Осмислити зміст і форму тексту.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Виявити</a:t>
                      </a:r>
                      <a:r>
                        <a:rPr lang="uk-UA" sz="28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uk-UA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подолати </a:t>
                      </a:r>
                      <a:r>
                        <a:rPr lang="uk-UA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суперечність</a:t>
                      </a:r>
                      <a:endParaRPr lang="ru-RU" sz="2800" dirty="0" smtClean="0">
                        <a:effectLst/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387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Завдання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pPr marL="0" indent="620713" algn="just">
              <a:buNone/>
            </a:pPr>
            <a:r>
              <a:rPr lang="uk-UA" sz="3600" dirty="0" smtClean="0">
                <a:solidFill>
                  <a:schemeClr val="bg1"/>
                </a:solidFill>
              </a:rPr>
              <a:t>1</a:t>
            </a:r>
            <a:r>
              <a:rPr lang="uk-UA" sz="3600" dirty="0">
                <a:solidFill>
                  <a:schemeClr val="bg1"/>
                </a:solidFill>
              </a:rPr>
              <a:t>.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b="1" i="1" dirty="0">
                <a:solidFill>
                  <a:schemeClr val="bg1"/>
                </a:solidFill>
              </a:rPr>
              <a:t>Т</a:t>
            </a:r>
            <a:r>
              <a:rPr lang="uk-UA" sz="3600" b="1" i="1" dirty="0" smtClean="0">
                <a:solidFill>
                  <a:schemeClr val="bg1"/>
                </a:solidFill>
              </a:rPr>
              <a:t>радиційні</a:t>
            </a:r>
            <a:r>
              <a:rPr lang="uk-UA" sz="3600" dirty="0" smtClean="0">
                <a:solidFill>
                  <a:schemeClr val="bg1"/>
                </a:solidFill>
              </a:rPr>
              <a:t> завдання </a:t>
            </a:r>
            <a:r>
              <a:rPr lang="uk-UA" sz="3600" dirty="0">
                <a:solidFill>
                  <a:schemeClr val="bg1"/>
                </a:solidFill>
              </a:rPr>
              <a:t>на перевірку </a:t>
            </a:r>
            <a:r>
              <a:rPr lang="uk-UA" sz="3600" dirty="0">
                <a:solidFill>
                  <a:srgbClr val="C00000"/>
                </a:solidFill>
              </a:rPr>
              <a:t>розуміння </a:t>
            </a:r>
            <a:r>
              <a:rPr lang="uk-UA" sz="3600" dirty="0" smtClean="0">
                <a:solidFill>
                  <a:srgbClr val="C00000"/>
                </a:solidFill>
              </a:rPr>
              <a:t>прочитаного </a:t>
            </a:r>
            <a:r>
              <a:rPr lang="uk-UA" sz="3600" dirty="0" smtClean="0">
                <a:solidFill>
                  <a:schemeClr val="bg1"/>
                </a:solidFill>
              </a:rPr>
              <a:t>(знайти </a:t>
            </a:r>
            <a:r>
              <a:rPr lang="uk-UA" sz="3600" dirty="0">
                <a:solidFill>
                  <a:schemeClr val="bg1"/>
                </a:solidFill>
              </a:rPr>
              <a:t>інформацію, зробити </a:t>
            </a:r>
            <a:r>
              <a:rPr lang="uk-UA" sz="3600" dirty="0" smtClean="0">
                <a:solidFill>
                  <a:schemeClr val="bg1"/>
                </a:solidFill>
              </a:rPr>
              <a:t>висновок тощо);</a:t>
            </a:r>
          </a:p>
          <a:p>
            <a:pPr marL="0" indent="620713" algn="just">
              <a:buNone/>
            </a:pPr>
            <a:r>
              <a:rPr lang="uk-UA" sz="3600" dirty="0" smtClean="0">
                <a:solidFill>
                  <a:schemeClr val="bg1"/>
                </a:solidFill>
              </a:rPr>
              <a:t>2. </a:t>
            </a:r>
            <a:r>
              <a:rPr lang="uk-UA" sz="3600" b="1" i="1" dirty="0">
                <a:solidFill>
                  <a:schemeClr val="bg1"/>
                </a:solidFill>
              </a:rPr>
              <a:t>К</a:t>
            </a:r>
            <a:r>
              <a:rPr lang="uk-UA" sz="3600" b="1" i="1" dirty="0" smtClean="0">
                <a:solidFill>
                  <a:schemeClr val="bg1"/>
                </a:solidFill>
              </a:rPr>
              <a:t>омплексні</a:t>
            </a:r>
            <a:r>
              <a:rPr lang="uk-UA" sz="3600" i="1" dirty="0" smtClean="0">
                <a:solidFill>
                  <a:schemeClr val="bg1"/>
                </a:solidFill>
              </a:rPr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завдання, наприклад:</a:t>
            </a:r>
          </a:p>
          <a:p>
            <a:pPr marL="538163" indent="-269875" algn="just"/>
            <a:r>
              <a:rPr lang="uk-UA" sz="3600" dirty="0" smtClean="0">
                <a:solidFill>
                  <a:schemeClr val="bg1"/>
                </a:solidFill>
              </a:rPr>
              <a:t>знайти</a:t>
            </a:r>
            <a:r>
              <a:rPr lang="uk-UA" sz="3600" dirty="0" smtClean="0">
                <a:solidFill>
                  <a:srgbClr val="C00000"/>
                </a:solidFill>
              </a:rPr>
              <a:t> спільне </a:t>
            </a:r>
            <a:r>
              <a:rPr lang="uk-UA" sz="3600" dirty="0" smtClean="0">
                <a:solidFill>
                  <a:schemeClr val="bg1"/>
                </a:solidFill>
              </a:rPr>
              <a:t>або</a:t>
            </a:r>
            <a:r>
              <a:rPr lang="uk-UA" sz="3600" dirty="0" smtClean="0">
                <a:solidFill>
                  <a:srgbClr val="C00000"/>
                </a:solidFill>
              </a:rPr>
              <a:t> відмінне </a:t>
            </a:r>
            <a:r>
              <a:rPr lang="uk-UA" sz="3600" dirty="0" smtClean="0">
                <a:solidFill>
                  <a:schemeClr val="bg1"/>
                </a:solidFill>
              </a:rPr>
              <a:t>між </a:t>
            </a:r>
            <a:r>
              <a:rPr lang="uk-UA" sz="3600" dirty="0" smtClean="0">
                <a:solidFill>
                  <a:srgbClr val="C00000"/>
                </a:solidFill>
              </a:rPr>
              <a:t>декількома</a:t>
            </a:r>
            <a:r>
              <a:rPr lang="uk-UA" sz="3600" dirty="0" smtClean="0">
                <a:solidFill>
                  <a:schemeClr val="bg1"/>
                </a:solidFill>
              </a:rPr>
              <a:t> текстами, у тому числі </a:t>
            </a:r>
            <a:r>
              <a:rPr lang="uk-UA" sz="3600" i="1" dirty="0" smtClean="0">
                <a:solidFill>
                  <a:schemeClr val="bg1"/>
                </a:solidFill>
              </a:rPr>
              <a:t>різних форматів і т. ін</a:t>
            </a:r>
            <a:r>
              <a:rPr lang="uk-UA" sz="3600" dirty="0" smtClean="0">
                <a:solidFill>
                  <a:schemeClr val="bg1"/>
                </a:solidFill>
              </a:rPr>
              <a:t>.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538163" indent="-269875" algn="just"/>
            <a:r>
              <a:rPr lang="uk-UA" sz="3600" dirty="0" smtClean="0">
                <a:solidFill>
                  <a:srgbClr val="C00000"/>
                </a:solidFill>
              </a:rPr>
              <a:t>підкріпити</a:t>
            </a:r>
            <a:r>
              <a:rPr lang="uk-UA" sz="3600" dirty="0" smtClean="0">
                <a:solidFill>
                  <a:schemeClr val="bg1"/>
                </a:solidFill>
              </a:rPr>
              <a:t> певну інформацію </a:t>
            </a:r>
            <a:r>
              <a:rPr lang="uk-UA" sz="3600" dirty="0" smtClean="0">
                <a:solidFill>
                  <a:srgbClr val="C00000"/>
                </a:solidFill>
              </a:rPr>
              <a:t>фактами</a:t>
            </a:r>
            <a:r>
              <a:rPr lang="uk-UA" sz="3600" dirty="0" smtClean="0">
                <a:solidFill>
                  <a:schemeClr val="bg1"/>
                </a:solidFill>
              </a:rPr>
              <a:t> з </a:t>
            </a:r>
            <a:r>
              <a:rPr lang="uk-UA" sz="3600" dirty="0" smtClean="0">
                <a:solidFill>
                  <a:srgbClr val="C00000"/>
                </a:solidFill>
              </a:rPr>
              <a:t>кількох</a:t>
            </a:r>
            <a:r>
              <a:rPr lang="uk-UA" sz="3600" dirty="0" smtClean="0">
                <a:solidFill>
                  <a:schemeClr val="bg1"/>
                </a:solidFill>
              </a:rPr>
              <a:t> текстів у тому числі </a:t>
            </a:r>
            <a:r>
              <a:rPr lang="uk-UA" sz="3600" i="1" dirty="0" smtClean="0">
                <a:solidFill>
                  <a:schemeClr val="bg1"/>
                </a:solidFill>
              </a:rPr>
              <a:t>різних форматів і т. ін.</a:t>
            </a:r>
            <a:endParaRPr lang="ru-RU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3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171400"/>
            <a:ext cx="9217024" cy="1584176"/>
          </a:xfrm>
        </p:spPr>
        <p:txBody>
          <a:bodyPr>
            <a:normAutofit fontScale="90000"/>
          </a:bodyPr>
          <a:lstStyle/>
          <a:p>
            <a:pPr hangingPunct="0"/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>
                <a:solidFill>
                  <a:srgbClr val="C00000"/>
                </a:solidFill>
              </a:rPr>
              <a:t/>
            </a:r>
            <a:br>
              <a:rPr lang="uk-UA" dirty="0">
                <a:solidFill>
                  <a:srgbClr val="C00000"/>
                </a:solidFill>
              </a:rPr>
            </a:br>
            <a:r>
              <a:rPr lang="uk-UA" sz="3600" dirty="0" smtClean="0">
                <a:solidFill>
                  <a:srgbClr val="C00000"/>
                </a:solidFill>
              </a:rPr>
              <a:t>Приклад комплексного завдання:</a:t>
            </a:r>
            <a:br>
              <a:rPr lang="uk-UA" sz="3600" dirty="0" smtClean="0">
                <a:solidFill>
                  <a:srgbClr val="C00000"/>
                </a:solidFill>
              </a:rPr>
            </a:br>
            <a:r>
              <a:rPr lang="uk-UA" sz="3600" dirty="0" smtClean="0">
                <a:solidFill>
                  <a:srgbClr val="C00000"/>
                </a:solidFill>
              </a:rPr>
              <a:t>Зразок </a:t>
            </a:r>
            <a:r>
              <a:rPr lang="uk-UA" sz="3600" b="1" dirty="0" smtClean="0">
                <a:solidFill>
                  <a:srgbClr val="C00000"/>
                </a:solidFill>
              </a:rPr>
              <a:t>сценарію</a:t>
            </a:r>
            <a:r>
              <a:rPr lang="uk-UA" sz="3600" dirty="0" smtClean="0">
                <a:solidFill>
                  <a:srgbClr val="C00000"/>
                </a:solidFill>
              </a:rPr>
              <a:t> з трьома включеними </a:t>
            </a:r>
            <a:r>
              <a:rPr lang="uk-UA" sz="3600" b="1" dirty="0" smtClean="0">
                <a:solidFill>
                  <a:srgbClr val="C00000"/>
                </a:solidFill>
              </a:rPr>
              <a:t>завданнями</a:t>
            </a:r>
            <a:r>
              <a:rPr lang="uk-UA" sz="3600" dirty="0" smtClean="0">
                <a:solidFill>
                  <a:srgbClr val="C00000"/>
                </a:solidFill>
              </a:rPr>
              <a:t>.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uk-UA" sz="3600" dirty="0" smtClean="0"/>
              <a:t> 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bg1"/>
                </a:solidFill>
              </a:rPr>
              <a:t/>
            </a:r>
            <a:br>
              <a:rPr lang="ru-RU" sz="3600" dirty="0" smtClean="0">
                <a:solidFill>
                  <a:schemeClr val="bg1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1506989"/>
            <a:ext cx="9036496" cy="6486391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indent="901700" algn="ctr" hangingPunct="0"/>
            <a:endParaRPr lang="uk-UA" sz="1050" dirty="0" smtClean="0">
              <a:solidFill>
                <a:schemeClr val="bg1"/>
              </a:solidFill>
            </a:endParaRPr>
          </a:p>
          <a:p>
            <a:pPr indent="901700" algn="ctr" hangingPunct="0"/>
            <a:r>
              <a:rPr lang="uk-UA" sz="3200" dirty="0" smtClean="0">
                <a:solidFill>
                  <a:schemeClr val="bg1"/>
                </a:solidFill>
              </a:rPr>
              <a:t>Пропонується прочитати </a:t>
            </a:r>
            <a:r>
              <a:rPr lang="uk-UA" sz="3200" dirty="0">
                <a:solidFill>
                  <a:schemeClr val="bg1"/>
                </a:solidFill>
              </a:rPr>
              <a:t>три джерела:</a:t>
            </a:r>
            <a:r>
              <a:rPr lang="uk-UA" sz="3600" dirty="0">
                <a:solidFill>
                  <a:schemeClr val="bg1"/>
                </a:solidFill>
              </a:rPr>
              <a:t> </a:t>
            </a: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3600" dirty="0">
                <a:solidFill>
                  <a:schemeClr val="bg1"/>
                </a:solidFill>
              </a:rPr>
              <a:t>пост </a:t>
            </a:r>
            <a:r>
              <a:rPr lang="uk-UA" sz="3600" dirty="0" smtClean="0">
                <a:solidFill>
                  <a:schemeClr val="bg1"/>
                </a:solidFill>
              </a:rPr>
              <a:t>з </a:t>
            </a:r>
            <a:r>
              <a:rPr lang="uk-UA" sz="3600" dirty="0" err="1" smtClean="0">
                <a:solidFill>
                  <a:schemeClr val="bg1"/>
                </a:solidFill>
              </a:rPr>
              <a:t>блогу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endParaRPr lang="uk-UA" sz="3600" dirty="0">
              <a:solidFill>
                <a:schemeClr val="bg1"/>
              </a:solidFill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коментарі </a:t>
            </a:r>
            <a:r>
              <a:rPr lang="uk-UA" sz="3600" dirty="0">
                <a:solidFill>
                  <a:schemeClr val="bg1"/>
                </a:solidFill>
              </a:rPr>
              <a:t>після </a:t>
            </a:r>
            <a:r>
              <a:rPr lang="uk-UA" sz="3600" dirty="0" smtClean="0">
                <a:solidFill>
                  <a:schemeClr val="bg1"/>
                </a:solidFill>
              </a:rPr>
              <a:t>нього </a:t>
            </a:r>
            <a:endParaRPr lang="uk-UA" sz="3600" dirty="0">
              <a:solidFill>
                <a:schemeClr val="bg1"/>
              </a:solidFill>
            </a:endParaRPr>
          </a:p>
          <a:p>
            <a:pPr marL="457200" indent="-457200" hangingPunct="0">
              <a:buFont typeface="Arial" panose="020B0604020202020204" pitchFamily="34" charset="0"/>
              <a:buChar char="•"/>
            </a:pPr>
            <a:r>
              <a:rPr lang="uk-UA" sz="3600" dirty="0">
                <a:solidFill>
                  <a:schemeClr val="bg1"/>
                </a:solidFill>
              </a:rPr>
              <a:t>статтю, на яку вказує один з </a:t>
            </a:r>
            <a:r>
              <a:rPr lang="uk-UA" sz="3600" dirty="0" smtClean="0">
                <a:solidFill>
                  <a:schemeClr val="bg1"/>
                </a:solidFill>
              </a:rPr>
              <a:t>коментаторів (Скотт </a:t>
            </a:r>
            <a:r>
              <a:rPr lang="uk-UA" sz="3600" dirty="0" err="1" smtClean="0">
                <a:solidFill>
                  <a:schemeClr val="bg1"/>
                </a:solidFill>
              </a:rPr>
              <a:t>Гаффінгтон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>
                <a:solidFill>
                  <a:schemeClr val="bg1"/>
                </a:solidFill>
              </a:rPr>
              <a:t>«Чи закінчився золотий вік дослідження космосу</a:t>
            </a:r>
            <a:r>
              <a:rPr lang="uk-UA" sz="3600" dirty="0" smtClean="0">
                <a:solidFill>
                  <a:schemeClr val="bg1"/>
                </a:solidFill>
              </a:rPr>
              <a:t>?»)  </a:t>
            </a:r>
            <a:endParaRPr lang="uk-UA" sz="3600" dirty="0">
              <a:solidFill>
                <a:schemeClr val="bg1"/>
              </a:solidFill>
            </a:endParaRPr>
          </a:p>
          <a:p>
            <a:pPr indent="363538" hangingPunct="0"/>
            <a:endParaRPr lang="uk-UA" dirty="0" smtClean="0">
              <a:solidFill>
                <a:schemeClr val="bg1"/>
              </a:solidFill>
            </a:endParaRPr>
          </a:p>
          <a:p>
            <a:pPr indent="363538" hangingPunct="0"/>
            <a:r>
              <a:rPr lang="uk-UA" sz="3200" b="1" dirty="0" smtClean="0">
                <a:solidFill>
                  <a:schemeClr val="bg1"/>
                </a:solidFill>
              </a:rPr>
              <a:t>Сценар</a:t>
            </a:r>
            <a:r>
              <a:rPr lang="uk-UA" sz="3200" b="1" dirty="0">
                <a:solidFill>
                  <a:schemeClr val="bg1"/>
                </a:solidFill>
              </a:rPr>
              <a:t>і</a:t>
            </a:r>
            <a:r>
              <a:rPr lang="uk-UA" sz="3200" b="1" dirty="0" smtClean="0">
                <a:solidFill>
                  <a:schemeClr val="bg1"/>
                </a:solidFill>
              </a:rPr>
              <a:t>й</a:t>
            </a:r>
            <a:r>
              <a:rPr lang="uk-UA" sz="3200" dirty="0" smtClean="0">
                <a:solidFill>
                  <a:schemeClr val="bg1"/>
                </a:solidFill>
              </a:rPr>
              <a:t>: Обговорюється </a:t>
            </a:r>
            <a:r>
              <a:rPr lang="uk-UA" sz="3200" dirty="0">
                <a:solidFill>
                  <a:schemeClr val="bg1"/>
                </a:solidFill>
              </a:rPr>
              <a:t>дослідження космосу сьогодні та в майбутньому. </a:t>
            </a:r>
            <a:endParaRPr lang="uk-UA" sz="3200" dirty="0" smtClean="0">
              <a:solidFill>
                <a:schemeClr val="bg1"/>
              </a:solidFill>
            </a:endParaRPr>
          </a:p>
          <a:p>
            <a:pPr indent="363538" hangingPunct="0"/>
            <a:endParaRPr lang="uk-UA" sz="1100" dirty="0">
              <a:solidFill>
                <a:schemeClr val="bg1"/>
              </a:solidFill>
            </a:endParaRPr>
          </a:p>
          <a:p>
            <a:pPr indent="363538" hangingPunct="0"/>
            <a:r>
              <a:rPr lang="uk-UA" sz="3200" dirty="0">
                <a:solidFill>
                  <a:schemeClr val="bg1"/>
                </a:solidFill>
              </a:rPr>
              <a:t>Учні мають </a:t>
            </a:r>
            <a:r>
              <a:rPr lang="uk-UA" sz="3200" dirty="0" smtClean="0">
                <a:solidFill>
                  <a:schemeClr val="bg1"/>
                </a:solidFill>
              </a:rPr>
              <a:t>виконати </a:t>
            </a:r>
            <a:r>
              <a:rPr lang="uk-UA" sz="3200" b="1" dirty="0" smtClean="0">
                <a:solidFill>
                  <a:schemeClr val="bg1"/>
                </a:solidFill>
              </a:rPr>
              <a:t>3 завдання</a:t>
            </a:r>
            <a:r>
              <a:rPr lang="uk-UA" sz="3200" dirty="0">
                <a:solidFill>
                  <a:schemeClr val="bg1"/>
                </a:solidFill>
              </a:rPr>
              <a:t>, які оцінюють різні </a:t>
            </a:r>
            <a:r>
              <a:rPr lang="uk-UA" sz="3200" i="1" dirty="0">
                <a:solidFill>
                  <a:schemeClr val="bg1"/>
                </a:solidFill>
              </a:rPr>
              <a:t>читацькі процеси</a:t>
            </a:r>
            <a:r>
              <a:rPr lang="uk-UA" sz="3200" dirty="0" smtClean="0">
                <a:solidFill>
                  <a:schemeClr val="bg1"/>
                </a:solidFill>
              </a:rPr>
              <a:t>.</a:t>
            </a:r>
          </a:p>
          <a:p>
            <a:pPr indent="363538" hangingPunct="0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5571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62068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Завдання: Проглянь </a:t>
            </a:r>
            <a:r>
              <a:rPr lang="uk-UA" sz="3200" dirty="0">
                <a:solidFill>
                  <a:srgbClr val="C00000"/>
                </a:solidFill>
              </a:rPr>
              <a:t>і знайди</a:t>
            </a:r>
            <a:r>
              <a:rPr lang="ru-RU" sz="3200" dirty="0">
                <a:solidFill>
                  <a:srgbClr val="C00000"/>
                </a:solidFill>
              </a:rPr>
              <a:t> (</a:t>
            </a:r>
            <a:r>
              <a:rPr lang="uk-UA" sz="3200" dirty="0">
                <a:solidFill>
                  <a:srgbClr val="C00000"/>
                </a:solidFill>
              </a:rPr>
              <a:t>одиничний текст</a:t>
            </a:r>
            <a:r>
              <a:rPr lang="ru-RU" sz="3200" dirty="0">
                <a:solidFill>
                  <a:srgbClr val="C00000"/>
                </a:solidFill>
              </a:rPr>
              <a:t>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64696"/>
          </a:xfrm>
          <a:solidFill>
            <a:schemeClr val="tx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uk-UA" dirty="0" smtClean="0">
                <a:solidFill>
                  <a:schemeClr val="bg1"/>
                </a:solidFill>
              </a:rPr>
              <a:t>Згідно зі </a:t>
            </a:r>
            <a:r>
              <a:rPr lang="uk-UA" dirty="0">
                <a:solidFill>
                  <a:schemeClr val="bg1"/>
                </a:solidFill>
              </a:rPr>
              <a:t>статтею Скотта </a:t>
            </a:r>
            <a:r>
              <a:rPr lang="uk-UA" dirty="0" err="1">
                <a:solidFill>
                  <a:schemeClr val="bg1"/>
                </a:solidFill>
              </a:rPr>
              <a:t>Гаффінгтона</a:t>
            </a:r>
            <a:r>
              <a:rPr lang="uk-UA" dirty="0">
                <a:solidFill>
                  <a:schemeClr val="bg1"/>
                </a:solidFill>
              </a:rPr>
              <a:t> «Чи закінчився золотий вік дослідження космосу</a:t>
            </a:r>
            <a:r>
              <a:rPr lang="uk-UA" dirty="0" smtClean="0">
                <a:solidFill>
                  <a:schemeClr val="bg1"/>
                </a:solidFill>
              </a:rPr>
              <a:t>?» </a:t>
            </a:r>
            <a:r>
              <a:rPr lang="uk-UA" b="1" dirty="0" smtClean="0">
                <a:solidFill>
                  <a:schemeClr val="bg1"/>
                </a:solidFill>
              </a:rPr>
              <a:t>як </a:t>
            </a:r>
            <a:r>
              <a:rPr lang="uk-UA" b="1" dirty="0">
                <a:solidFill>
                  <a:schemeClr val="bg1"/>
                </a:solidFill>
              </a:rPr>
              <a:t>вплинули приватні компанії на освоєння космосу</a:t>
            </a:r>
            <a:r>
              <a:rPr lang="uk-UA" dirty="0" smtClean="0">
                <a:solidFill>
                  <a:schemeClr val="bg1"/>
                </a:solidFill>
              </a:rPr>
              <a:t>?</a:t>
            </a:r>
          </a:p>
          <a:p>
            <a:pPr marL="0" indent="0" algn="just">
              <a:buNone/>
            </a:pPr>
            <a:endParaRPr lang="ru-RU" sz="1900" dirty="0">
              <a:solidFill>
                <a:schemeClr val="bg1"/>
              </a:solidFill>
            </a:endParaRPr>
          </a:p>
          <a:p>
            <a:pPr marL="0" indent="268288" algn="just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А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Приватні </a:t>
            </a:r>
            <a:r>
              <a:rPr lang="uk-UA" dirty="0">
                <a:solidFill>
                  <a:schemeClr val="bg1"/>
                </a:solidFill>
              </a:rPr>
              <a:t>компанії показали, що вони можуть краще вести проекти дослідження </a:t>
            </a:r>
            <a:r>
              <a:rPr lang="uk-UA" dirty="0" smtClean="0">
                <a:solidFill>
                  <a:schemeClr val="bg1"/>
                </a:solidFill>
              </a:rPr>
              <a:t>космосу.</a:t>
            </a:r>
            <a:endParaRPr lang="ru-RU" dirty="0">
              <a:solidFill>
                <a:schemeClr val="bg1"/>
              </a:solidFill>
            </a:endParaRPr>
          </a:p>
          <a:p>
            <a:pPr marL="0" lvl="0" indent="268288" algn="just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Б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Люди </a:t>
            </a:r>
            <a:r>
              <a:rPr lang="uk-UA" dirty="0">
                <a:solidFill>
                  <a:schemeClr val="bg1"/>
                </a:solidFill>
              </a:rPr>
              <a:t>ставлять під сумнів необхідність існування державних космічних </a:t>
            </a:r>
            <a:r>
              <a:rPr lang="uk-UA" dirty="0" smtClean="0">
                <a:solidFill>
                  <a:schemeClr val="bg1"/>
                </a:solidFill>
              </a:rPr>
              <a:t>програм.</a:t>
            </a:r>
            <a:endParaRPr lang="ru-RU" dirty="0">
              <a:solidFill>
                <a:schemeClr val="bg1"/>
              </a:solidFill>
            </a:endParaRPr>
          </a:p>
          <a:p>
            <a:pPr marL="0" lvl="0" indent="268288" algn="just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В </a:t>
            </a:r>
            <a:r>
              <a:rPr lang="uk-UA" dirty="0" smtClean="0">
                <a:solidFill>
                  <a:schemeClr val="bg1"/>
                </a:solidFill>
              </a:rPr>
              <a:t>Державні </a:t>
            </a:r>
            <a:r>
              <a:rPr lang="uk-UA" dirty="0">
                <a:solidFill>
                  <a:schemeClr val="bg1"/>
                </a:solidFill>
              </a:rPr>
              <a:t>установи втрачають фінансування у конкуренції з приватними компаніями, які надають ті ж </a:t>
            </a:r>
            <a:r>
              <a:rPr lang="uk-UA" dirty="0" smtClean="0">
                <a:solidFill>
                  <a:schemeClr val="bg1"/>
                </a:solidFill>
              </a:rPr>
              <a:t>послуги.</a:t>
            </a:r>
            <a:endParaRPr lang="ru-RU" dirty="0">
              <a:solidFill>
                <a:schemeClr val="bg1"/>
              </a:solidFill>
            </a:endParaRPr>
          </a:p>
          <a:p>
            <a:pPr marL="0" lvl="0" indent="268288" algn="just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Г </a:t>
            </a:r>
            <a:r>
              <a:rPr lang="uk-UA" dirty="0" smtClean="0">
                <a:solidFill>
                  <a:schemeClr val="bg1"/>
                </a:solidFill>
              </a:rPr>
              <a:t>Державні </a:t>
            </a:r>
            <a:r>
              <a:rPr lang="uk-UA" dirty="0">
                <a:solidFill>
                  <a:schemeClr val="bg1"/>
                </a:solidFill>
              </a:rPr>
              <a:t>установи та приватні компанії ефективно </a:t>
            </a:r>
            <a:r>
              <a:rPr lang="uk-UA" dirty="0" smtClean="0">
                <a:solidFill>
                  <a:schemeClr val="bg1"/>
                </a:solidFill>
              </a:rPr>
              <a:t>співпрацюють.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393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8257" y="13828"/>
            <a:ext cx="9144000" cy="1228998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C00000"/>
                </a:solidFill>
              </a:rPr>
              <a:t/>
            </a:r>
            <a:br>
              <a:rPr lang="uk-UA" sz="4000" dirty="0" smtClean="0">
                <a:solidFill>
                  <a:srgbClr val="C00000"/>
                </a:solidFill>
              </a:rPr>
            </a:br>
            <a:r>
              <a:rPr lang="uk-UA" sz="3600" dirty="0" smtClean="0">
                <a:solidFill>
                  <a:srgbClr val="C00000"/>
                </a:solidFill>
              </a:rPr>
              <a:t>Завдання: </a:t>
            </a:r>
            <a:r>
              <a:rPr lang="uk-UA" sz="3600" dirty="0">
                <a:solidFill>
                  <a:srgbClr val="C00000"/>
                </a:solidFill>
              </a:rPr>
              <a:t>Умовиводи на основі множинних текстів</a:t>
            </a:r>
            <a:r>
              <a:rPr lang="uk-UA" sz="4000" u="sng" dirty="0"/>
              <a:t/>
            </a:r>
            <a:br>
              <a:rPr lang="uk-UA" sz="4000" u="sng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4017963" y="2899061"/>
          <a:ext cx="1539875" cy="2544191"/>
        </p:xfrm>
        <a:graphic>
          <a:graphicData uri="http://schemas.openxmlformats.org/drawingml/2006/table">
            <a:tbl>
              <a:tblPr firstRow="1" firstCol="1" bandRow="1"/>
              <a:tblGrid>
                <a:gridCol w="153987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Твердження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Запал до досліджень космосу зменшився.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 у дослідженні космосу протягом останніх років сповільнився.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 людські, так і машинні польоти мають величезне значення для програм дослідження космосу.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2008" y="764704"/>
            <a:ext cx="9036496" cy="587853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68288" algn="just"/>
            <a:r>
              <a:rPr lang="uk-UA" sz="2800" dirty="0" smtClean="0">
                <a:solidFill>
                  <a:schemeClr val="bg1"/>
                </a:solidFill>
              </a:rPr>
              <a:t>2. На </a:t>
            </a:r>
            <a:r>
              <a:rPr lang="uk-UA" sz="2800" dirty="0">
                <a:solidFill>
                  <a:schemeClr val="bg1"/>
                </a:solidFill>
              </a:rPr>
              <a:t>основі того, що </a:t>
            </a:r>
            <a:r>
              <a:rPr lang="uk-UA" sz="2800" dirty="0" smtClean="0">
                <a:solidFill>
                  <a:schemeClr val="bg1"/>
                </a:solidFill>
              </a:rPr>
              <a:t>ви дізналися</a:t>
            </a:r>
            <a:r>
              <a:rPr lang="uk-UA" sz="2800" dirty="0">
                <a:solidFill>
                  <a:schemeClr val="bg1"/>
                </a:solidFill>
              </a:rPr>
              <a:t>, </a:t>
            </a:r>
            <a:r>
              <a:rPr lang="uk-UA" sz="2800" dirty="0" smtClean="0">
                <a:solidFill>
                  <a:schemeClr val="bg1"/>
                </a:solidFill>
              </a:rPr>
              <a:t>позначте в </a:t>
            </a:r>
            <a:r>
              <a:rPr lang="uk-UA" sz="2800" dirty="0">
                <a:solidFill>
                  <a:schemeClr val="bg1"/>
                </a:solidFill>
              </a:rPr>
              <a:t>таблиці всіх осіб, які б погодилися із наведеними твердженнями</a:t>
            </a:r>
            <a:r>
              <a:rPr lang="uk-UA" sz="2800" dirty="0" smtClean="0">
                <a:solidFill>
                  <a:schemeClr val="bg1"/>
                </a:solidFill>
              </a:rPr>
              <a:t>.</a:t>
            </a:r>
          </a:p>
          <a:p>
            <a:pPr indent="268288" algn="just"/>
            <a:endParaRPr lang="uk-UA" sz="3200" dirty="0" smtClean="0">
              <a:solidFill>
                <a:schemeClr val="bg1"/>
              </a:solidFill>
            </a:endParaRPr>
          </a:p>
          <a:p>
            <a:pPr indent="268288" algn="just"/>
            <a:endParaRPr lang="uk-UA" sz="3200" dirty="0" smtClean="0">
              <a:solidFill>
                <a:schemeClr val="bg1"/>
              </a:solidFill>
            </a:endParaRPr>
          </a:p>
          <a:p>
            <a:pPr indent="268288" algn="just"/>
            <a:endParaRPr lang="uk-UA" sz="3200" dirty="0">
              <a:solidFill>
                <a:schemeClr val="bg1"/>
              </a:solidFill>
            </a:endParaRPr>
          </a:p>
          <a:p>
            <a:pPr indent="268288" algn="just"/>
            <a:endParaRPr lang="uk-UA" sz="3200" dirty="0" smtClean="0">
              <a:solidFill>
                <a:schemeClr val="bg1"/>
              </a:solidFill>
            </a:endParaRPr>
          </a:p>
          <a:p>
            <a:pPr algn="just"/>
            <a:endParaRPr lang="uk-UA" sz="3200" dirty="0">
              <a:solidFill>
                <a:schemeClr val="bg1"/>
              </a:solidFill>
            </a:endParaRPr>
          </a:p>
          <a:p>
            <a:pPr algn="just"/>
            <a:endParaRPr lang="uk-UA" sz="3200" dirty="0" smtClean="0">
              <a:solidFill>
                <a:schemeClr val="bg1"/>
              </a:solidFill>
            </a:endParaRPr>
          </a:p>
          <a:p>
            <a:pPr algn="just"/>
            <a:endParaRPr lang="uk-UA" sz="3200" dirty="0">
              <a:solidFill>
                <a:schemeClr val="bg1"/>
              </a:solidFill>
            </a:endParaRPr>
          </a:p>
          <a:p>
            <a:pPr algn="just"/>
            <a:endParaRPr lang="uk-UA" sz="3200" dirty="0" smtClean="0">
              <a:solidFill>
                <a:schemeClr val="bg1"/>
              </a:solidFill>
            </a:endParaRPr>
          </a:p>
          <a:p>
            <a:pPr algn="just"/>
            <a:endParaRPr lang="uk-UA" sz="3200" dirty="0">
              <a:solidFill>
                <a:schemeClr val="bg1"/>
              </a:solidFill>
            </a:endParaRPr>
          </a:p>
          <a:p>
            <a:pPr algn="just"/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4361376"/>
              </p:ext>
            </p:extLst>
          </p:nvPr>
        </p:nvGraphicFramePr>
        <p:xfrm>
          <a:off x="72008" y="2060848"/>
          <a:ext cx="3779912" cy="5378382"/>
        </p:xfrm>
        <a:graphic>
          <a:graphicData uri="http://schemas.openxmlformats.org/drawingml/2006/table">
            <a:tbl>
              <a:tblPr firstRow="1" firstCol="1" bandRow="1"/>
              <a:tblGrid>
                <a:gridCol w="3779912"/>
              </a:tblGrid>
              <a:tr h="421812"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Твердження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539"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Запал до досліджень космосу зменшився.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680"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500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Поступ у дослідженні космосу протягом останніх років сповільнився</a:t>
                      </a:r>
                      <a:r>
                        <a:rPr lang="uk-UA" sz="2500" baseline="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2500" baseline="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3351">
                <a:tc>
                  <a:txBody>
                    <a:bodyPr/>
                    <a:lstStyle/>
                    <a:p>
                      <a:pPr marL="174625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uk-UA" sz="24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Як людські, так і машинні польоти мають величезне значення для програм дослідження </a:t>
                      </a:r>
                      <a:r>
                        <a:rPr lang="uk-UA" sz="2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космосу.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5573177"/>
              </p:ext>
            </p:extLst>
          </p:nvPr>
        </p:nvGraphicFramePr>
        <p:xfrm>
          <a:off x="3779912" y="1988840"/>
          <a:ext cx="5117304" cy="4651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7967"/>
                <a:gridCol w="1689298"/>
                <a:gridCol w="1700039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dirty="0" err="1" smtClean="0">
                          <a:effectLst/>
                        </a:rPr>
                        <a:t>Гаффінгтон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 err="1">
                          <a:effectLst/>
                        </a:rPr>
                        <a:t>Йоші</a:t>
                      </a:r>
                      <a:r>
                        <a:rPr lang="uk-UA" sz="2000" dirty="0">
                          <a:effectLst/>
                        </a:rPr>
                        <a:t> </a:t>
                      </a:r>
                      <a:r>
                        <a:rPr lang="uk-UA" sz="2000" dirty="0" err="1" smtClean="0">
                          <a:effectLst/>
                        </a:rPr>
                        <a:t>К</a:t>
                      </a:r>
                      <a:r>
                        <a:rPr lang="uk-UA" sz="2400" dirty="0" err="1" smtClean="0">
                          <a:effectLst/>
                        </a:rPr>
                        <a:t>убота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dirty="0" err="1" smtClean="0">
                          <a:effectLst/>
                        </a:rPr>
                        <a:t>Мессьєр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0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01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11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 smtClean="0">
                          <a:effectLst/>
                        </a:rPr>
                        <a:t>○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090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Мета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709120"/>
          </a:xfrm>
          <a:solidFill>
            <a:schemeClr val="tx1">
              <a:lumMod val="85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 smtClean="0">
                <a:solidFill>
                  <a:schemeClr val="bg1"/>
                </a:solidFill>
              </a:rPr>
              <a:t>- </a:t>
            </a:r>
            <a:r>
              <a:rPr lang="uk-UA" sz="4000" i="1" dirty="0" smtClean="0">
                <a:solidFill>
                  <a:schemeClr val="bg1"/>
                </a:solidFill>
              </a:rPr>
              <a:t>«зібрати реальні підтвердження рівня майстерності учнів з читання, </a:t>
            </a:r>
            <a:r>
              <a:rPr lang="uk-UA" sz="4000" i="1" dirty="0" smtClean="0">
                <a:solidFill>
                  <a:srgbClr val="C00000"/>
                </a:solidFill>
              </a:rPr>
              <a:t>організувавши читацьку діяльність</a:t>
            </a:r>
            <a:r>
              <a:rPr lang="uk-UA" sz="4000" i="1" dirty="0" smtClean="0">
                <a:solidFill>
                  <a:schemeClr val="bg1"/>
                </a:solidFill>
              </a:rPr>
              <a:t>, яку вони могли би здійснювати в школі або за її межами в підлітковому або в дорослому віці».</a:t>
            </a:r>
            <a:endParaRPr lang="ru-RU" sz="4000" i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144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u="sng" dirty="0" smtClean="0">
                <a:solidFill>
                  <a:srgbClr val="C00000"/>
                </a:solidFill>
              </a:rPr>
              <a:t/>
            </a:r>
            <a:br>
              <a:rPr lang="uk-UA" u="sng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Завдання:  </a:t>
            </a:r>
            <a:r>
              <a:rPr lang="uk-UA" dirty="0">
                <a:solidFill>
                  <a:srgbClr val="C00000"/>
                </a:solidFill>
              </a:rPr>
              <a:t>Оціни і </a:t>
            </a:r>
            <a:r>
              <a:rPr lang="uk-UA" dirty="0" smtClean="0">
                <a:solidFill>
                  <a:srgbClr val="C00000"/>
                </a:solidFill>
              </a:rPr>
              <a:t>осмисли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760640"/>
          </a:xfrm>
          <a:solidFill>
            <a:schemeClr val="tx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4000" b="1" dirty="0">
                <a:solidFill>
                  <a:schemeClr val="accent3">
                    <a:lumMod val="50000"/>
                  </a:schemeClr>
                </a:solidFill>
              </a:rPr>
              <a:t>Подумай</a:t>
            </a:r>
            <a:r>
              <a:rPr lang="uk-UA" sz="4000" dirty="0">
                <a:solidFill>
                  <a:schemeClr val="bg1"/>
                </a:solidFill>
              </a:rPr>
              <a:t>, як Скотт </a:t>
            </a:r>
            <a:r>
              <a:rPr lang="uk-UA" sz="4000" dirty="0" err="1">
                <a:solidFill>
                  <a:schemeClr val="bg1"/>
                </a:solidFill>
              </a:rPr>
              <a:t>Гаффінгтон</a:t>
            </a:r>
            <a:r>
              <a:rPr lang="uk-UA" sz="4000" dirty="0">
                <a:solidFill>
                  <a:schemeClr val="bg1"/>
                </a:solidFill>
              </a:rPr>
              <a:t> писав свою статтю, і як люди писали коментарі у відповідь. </a:t>
            </a:r>
            <a:endParaRPr lang="uk-UA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4000" dirty="0" smtClean="0">
                <a:solidFill>
                  <a:schemeClr val="bg1"/>
                </a:solidFill>
              </a:rPr>
              <a:t>На </a:t>
            </a:r>
            <a:r>
              <a:rPr lang="uk-UA" sz="4000" dirty="0">
                <a:solidFill>
                  <a:schemeClr val="bg1"/>
                </a:solidFill>
              </a:rPr>
              <a:t>основі цієї інформації </a:t>
            </a:r>
            <a:r>
              <a:rPr lang="uk-UA" sz="4000" b="1" dirty="0">
                <a:solidFill>
                  <a:schemeClr val="accent4">
                    <a:lumMod val="50000"/>
                  </a:schemeClr>
                </a:solidFill>
              </a:rPr>
              <a:t>напиши</a:t>
            </a:r>
            <a:r>
              <a:rPr lang="uk-UA" sz="4000" dirty="0">
                <a:solidFill>
                  <a:schemeClr val="bg1"/>
                </a:solidFill>
              </a:rPr>
              <a:t> коментар</a:t>
            </a:r>
            <a:r>
              <a:rPr lang="uk-UA" sz="4000" dirty="0" smtClean="0">
                <a:solidFill>
                  <a:schemeClr val="bg1"/>
                </a:solidFill>
              </a:rPr>
              <a:t>, </a:t>
            </a:r>
            <a:r>
              <a:rPr lang="uk-UA" sz="4000" dirty="0">
                <a:solidFill>
                  <a:schemeClr val="bg1"/>
                </a:solidFill>
              </a:rPr>
              <a:t>який пояснює </a:t>
            </a:r>
            <a:r>
              <a:rPr lang="uk-UA" sz="4000" dirty="0">
                <a:solidFill>
                  <a:srgbClr val="C00000"/>
                </a:solidFill>
              </a:rPr>
              <a:t>дві першочергові переваги дослідження космосу</a:t>
            </a:r>
            <a:r>
              <a:rPr lang="uk-UA" sz="4000" dirty="0">
                <a:solidFill>
                  <a:schemeClr val="bg1"/>
                </a:solidFill>
              </a:rPr>
              <a:t>. </a:t>
            </a:r>
            <a:endParaRPr lang="uk-UA" sz="4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4000" b="1" dirty="0" smtClean="0">
                <a:solidFill>
                  <a:schemeClr val="accent4">
                    <a:lumMod val="50000"/>
                  </a:schemeClr>
                </a:solidFill>
              </a:rPr>
              <a:t>Підкріпи</a:t>
            </a:r>
            <a:r>
              <a:rPr lang="uk-UA" sz="4000" dirty="0" smtClean="0">
                <a:solidFill>
                  <a:schemeClr val="bg1"/>
                </a:solidFill>
              </a:rPr>
              <a:t> </a:t>
            </a:r>
            <a:r>
              <a:rPr lang="uk-UA" sz="4000" dirty="0">
                <a:solidFill>
                  <a:schemeClr val="bg1"/>
                </a:solidFill>
              </a:rPr>
              <a:t>свою відповідь </a:t>
            </a:r>
            <a:r>
              <a:rPr lang="uk-UA" sz="4000" dirty="0" smtClean="0">
                <a:solidFill>
                  <a:schemeClr val="bg1"/>
                </a:solidFill>
              </a:rPr>
              <a:t>інформацією із </a:t>
            </a:r>
            <a:r>
              <a:rPr lang="uk-UA" sz="4000" dirty="0">
                <a:solidFill>
                  <a:schemeClr val="bg1"/>
                </a:solidFill>
              </a:rPr>
              <a:t>цих статей.</a:t>
            </a:r>
            <a:endParaRPr lang="ru-RU" sz="40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7723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000" dirty="0" smtClean="0">
                <a:solidFill>
                  <a:srgbClr val="C00000"/>
                </a:solidFill>
              </a:rPr>
              <a:t>Дякую за увагу!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3457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1430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91264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en-US" sz="3600" dirty="0" smtClean="0"/>
              <a:t>PIRLS</a:t>
            </a:r>
            <a:r>
              <a:rPr lang="ru-RU" sz="3600" dirty="0" smtClean="0"/>
              <a:t>: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розробку завдань регулюють </a:t>
            </a:r>
            <a:br>
              <a:rPr lang="uk-UA" sz="3600" dirty="0" smtClean="0"/>
            </a:br>
            <a:r>
              <a:rPr lang="uk-UA" sz="3600" dirty="0" smtClean="0"/>
              <a:t>аспекти читання</a:t>
            </a:r>
            <a:br>
              <a:rPr lang="uk-UA" sz="3600" dirty="0" smtClean="0"/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147248" cy="41373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b="1" dirty="0" smtClean="0"/>
              <a:t>      Аспекти читання </a:t>
            </a:r>
            <a:r>
              <a:rPr lang="uk-UA" dirty="0" smtClean="0"/>
              <a:t>є </a:t>
            </a:r>
            <a:r>
              <a:rPr lang="uk-UA" i="1" dirty="0"/>
              <a:t>розумовими стратегіями</a:t>
            </a:r>
            <a:r>
              <a:rPr lang="uk-UA" dirty="0"/>
              <a:t>, </a:t>
            </a:r>
            <a:r>
              <a:rPr lang="uk-UA" i="1" dirty="0"/>
              <a:t>підходами</a:t>
            </a:r>
            <a:r>
              <a:rPr lang="uk-UA" dirty="0"/>
              <a:t> або </a:t>
            </a:r>
            <a:r>
              <a:rPr lang="uk-UA" i="1" dirty="0"/>
              <a:t>цілями</a:t>
            </a:r>
            <a:r>
              <a:rPr lang="uk-UA" dirty="0"/>
              <a:t>, якими користується читач для того, щоб  орієнтуватися </a:t>
            </a:r>
            <a:r>
              <a:rPr lang="uk-UA" dirty="0" smtClean="0"/>
              <a:t>в </a:t>
            </a:r>
            <a:r>
              <a:rPr lang="uk-UA" dirty="0"/>
              <a:t>текстах, навколо текстів та між </a:t>
            </a:r>
            <a:r>
              <a:rPr lang="uk-UA" dirty="0" smtClean="0"/>
              <a:t>текстами.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4601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424936" cy="1008112"/>
          </a:xfrm>
        </p:spPr>
        <p:txBody>
          <a:bodyPr>
            <a:noAutofit/>
          </a:bodyPr>
          <a:lstStyle/>
          <a:p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dirty="0" smtClean="0"/>
              <a:t>Розробку </a:t>
            </a:r>
            <a:r>
              <a:rPr lang="uk-UA" sz="3200" dirty="0"/>
              <a:t>завдань для тестування якості читання та розуміння тексту регулюють п’ять аспектів</a:t>
            </a:r>
            <a:r>
              <a:rPr lang="uk-UA" sz="3600" dirty="0"/>
              <a:t>:</a:t>
            </a:r>
            <a:br>
              <a:rPr lang="uk-UA" sz="3600" dirty="0"/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075240" cy="47419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b="1" i="1" dirty="0" smtClean="0"/>
          </a:p>
          <a:p>
            <a:r>
              <a:rPr lang="uk-UA" dirty="0" smtClean="0"/>
              <a:t>отримання та відтворення інформації;</a:t>
            </a:r>
          </a:p>
          <a:p>
            <a:r>
              <a:rPr lang="uk-UA" dirty="0" smtClean="0"/>
              <a:t>формування широкого розуміння     тексту;</a:t>
            </a:r>
          </a:p>
          <a:p>
            <a:r>
              <a:rPr lang="uk-UA" dirty="0" smtClean="0"/>
              <a:t>розвиток інтерпретації - розуміння   сенсу чогось, що не було зазначено;</a:t>
            </a:r>
          </a:p>
          <a:p>
            <a:r>
              <a:rPr lang="uk-UA" dirty="0" smtClean="0"/>
              <a:t>обдумування та оцінювання змісту тексту;</a:t>
            </a:r>
          </a:p>
          <a:p>
            <a:r>
              <a:rPr lang="uk-UA" dirty="0" smtClean="0"/>
              <a:t>обдумування та оцінка форми тексту.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3047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369328"/>
            <a:ext cx="8183880" cy="69152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>
                <a:effectLst/>
              </a:rPr>
              <a:t>Отримання та </a:t>
            </a:r>
            <a:r>
              <a:rPr lang="uk-UA" i="1" dirty="0" smtClean="0">
                <a:effectLst/>
              </a:rPr>
              <a:t>відтворення інформації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689320"/>
            <a:ext cx="8183880" cy="41879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uk-UA" dirty="0" smtClean="0"/>
              <a:t>Занурення  в простір </a:t>
            </a:r>
            <a:r>
              <a:rPr lang="uk-UA" dirty="0"/>
              <a:t>інформації та орієнтування </a:t>
            </a:r>
            <a:r>
              <a:rPr lang="uk-UA" dirty="0" smtClean="0"/>
              <a:t>в ньому для </a:t>
            </a:r>
            <a:r>
              <a:rPr lang="uk-UA" dirty="0"/>
              <a:t>того, щоб знайти або відтворити частини </a:t>
            </a:r>
            <a:r>
              <a:rPr lang="uk-UA" dirty="0" smtClean="0"/>
              <a:t>інформації</a:t>
            </a:r>
            <a:r>
              <a:rPr lang="uk-UA" dirty="0"/>
              <a:t>;</a:t>
            </a:r>
            <a:endParaRPr lang="uk-UA" dirty="0" smtClean="0"/>
          </a:p>
          <a:p>
            <a:pPr algn="just">
              <a:lnSpc>
                <a:spcPct val="150000"/>
              </a:lnSpc>
            </a:pPr>
            <a:r>
              <a:rPr lang="uk-UA" dirty="0" smtClean="0"/>
              <a:t>пошук </a:t>
            </a:r>
            <a:r>
              <a:rPr lang="uk-UA" dirty="0"/>
              <a:t>певного факту  </a:t>
            </a:r>
            <a:r>
              <a:rPr lang="uk-UA" dirty="0" smtClean="0"/>
              <a:t>для </a:t>
            </a:r>
            <a:r>
              <a:rPr lang="uk-UA" dirty="0"/>
              <a:t>підтримання або спростування  </a:t>
            </a:r>
            <a:r>
              <a:rPr lang="uk-UA" dirty="0" smtClean="0"/>
              <a:t>того чи іншого твердження.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86906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/>
              </a:rPr>
              <a:t>Завдання на отримання й відтворення інформації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Учні мають:</a:t>
            </a:r>
            <a:endParaRPr lang="uk-UA" dirty="0" smtClean="0"/>
          </a:p>
          <a:p>
            <a:r>
              <a:rPr lang="uk-UA" dirty="0" smtClean="0"/>
              <a:t>поєднати </a:t>
            </a:r>
            <a:r>
              <a:rPr lang="uk-UA" dirty="0"/>
              <a:t>інформацію, яка міститься у запитанні, </a:t>
            </a:r>
            <a:r>
              <a:rPr lang="uk-UA" dirty="0" smtClean="0"/>
              <a:t>з </a:t>
            </a:r>
            <a:r>
              <a:rPr lang="uk-UA" dirty="0"/>
              <a:t>ідентичною або зі схожою інформацією </a:t>
            </a:r>
            <a:r>
              <a:rPr lang="uk-UA" dirty="0" smtClean="0"/>
              <a:t>в </a:t>
            </a:r>
            <a:r>
              <a:rPr lang="uk-UA" dirty="0"/>
              <a:t>тексті  та використати її для того, щоб знайти </a:t>
            </a:r>
            <a:r>
              <a:rPr lang="uk-UA" dirty="0" smtClean="0"/>
              <a:t>нову потрібну інформацію</a:t>
            </a:r>
          </a:p>
          <a:p>
            <a:r>
              <a:rPr lang="uk-UA" dirty="0" smtClean="0"/>
              <a:t>знайти інформацію, </a:t>
            </a:r>
            <a:r>
              <a:rPr lang="uk-UA" dirty="0"/>
              <a:t>що базується на вимогах та деталях, </a:t>
            </a:r>
            <a:r>
              <a:rPr lang="uk-UA" dirty="0" smtClean="0"/>
              <a:t>чітко визначених у запитаннях, наприклад,</a:t>
            </a:r>
            <a:r>
              <a:rPr lang="uk-UA" dirty="0"/>
              <a:t> </a:t>
            </a:r>
            <a:r>
              <a:rPr lang="uk-UA" dirty="0" smtClean="0"/>
              <a:t>знайти </a:t>
            </a:r>
            <a:r>
              <a:rPr lang="uk-UA" b="1" dirty="0" smtClean="0"/>
              <a:t>подібну</a:t>
            </a:r>
            <a:r>
              <a:rPr lang="uk-UA" dirty="0" smtClean="0"/>
              <a:t> інформацію або розпізнати </a:t>
            </a:r>
            <a:r>
              <a:rPr lang="uk-UA" b="1" dirty="0" smtClean="0"/>
              <a:t>схожу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xmlns="" val="8187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663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/>
              </a:rPr>
              <a:t>Інтерпрета</a:t>
            </a:r>
            <a:r>
              <a:rPr lang="uk-UA" i="1" dirty="0" smtClean="0">
                <a:effectLst/>
              </a:rPr>
              <a:t>ція -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48245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dirty="0"/>
              <a:t>процес розуміння сенсу чогось, що не було </a:t>
            </a:r>
            <a:r>
              <a:rPr lang="uk-UA" dirty="0" smtClean="0"/>
              <a:t>зазначено.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dirty="0" smtClean="0"/>
              <a:t>Завдання передбачають:</a:t>
            </a:r>
            <a:endParaRPr lang="uk-UA" dirty="0"/>
          </a:p>
          <a:p>
            <a:pPr>
              <a:lnSpc>
                <a:spcPct val="150000"/>
              </a:lnSpc>
            </a:pPr>
            <a:r>
              <a:rPr lang="uk-UA" dirty="0" smtClean="0"/>
              <a:t>визначення </a:t>
            </a:r>
            <a:r>
              <a:rPr lang="uk-UA" dirty="0"/>
              <a:t>зв’язків, які є </a:t>
            </a:r>
            <a:r>
              <a:rPr lang="uk-UA" dirty="0" smtClean="0"/>
              <a:t>нечіткими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виведення прихованого сенсу </a:t>
            </a:r>
            <a:r>
              <a:rPr lang="uk-UA" dirty="0"/>
              <a:t>фрази або </a:t>
            </a:r>
            <a:r>
              <a:rPr lang="uk-UA" dirty="0" smtClean="0"/>
              <a:t>речення;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формулювання припущення </a:t>
            </a:r>
            <a:r>
              <a:rPr lang="uk-UA" dirty="0"/>
              <a:t>або </a:t>
            </a:r>
            <a:r>
              <a:rPr lang="uk-UA" dirty="0" smtClean="0"/>
              <a:t>виведення підтексту тощо.</a:t>
            </a:r>
          </a:p>
        </p:txBody>
      </p:sp>
    </p:spTree>
    <p:extLst>
      <p:ext uri="{BB962C8B-B14F-4D97-AF65-F5344CB8AC3E}">
        <p14:creationId xmlns:p14="http://schemas.microsoft.com/office/powerpoint/2010/main" xmlns="" val="4765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212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effectLst/>
              </a:rPr>
              <a:t/>
            </a:r>
            <a:br>
              <a:rPr lang="uk-UA" i="1" dirty="0" smtClean="0">
                <a:effectLst/>
              </a:rPr>
            </a:br>
            <a:r>
              <a:rPr lang="uk-UA" i="1" dirty="0">
                <a:effectLst/>
              </a:rPr>
              <a:t/>
            </a:r>
            <a:br>
              <a:rPr lang="uk-UA" i="1" dirty="0">
                <a:effectLst/>
              </a:rPr>
            </a:br>
            <a:r>
              <a:rPr lang="uk-UA" i="1" dirty="0" smtClean="0">
                <a:effectLst/>
              </a:rPr>
              <a:t/>
            </a:r>
            <a:br>
              <a:rPr lang="uk-UA" i="1" dirty="0" smtClean="0">
                <a:effectLst/>
              </a:rPr>
            </a:br>
            <a:r>
              <a:rPr lang="uk-UA" i="1" dirty="0" smtClean="0">
                <a:effectLst/>
              </a:rPr>
              <a:t/>
            </a:r>
            <a:br>
              <a:rPr lang="uk-UA" i="1" dirty="0" smtClean="0">
                <a:effectLst/>
              </a:rPr>
            </a:br>
            <a:r>
              <a:rPr lang="uk-UA" i="1" dirty="0">
                <a:effectLst/>
              </a:rPr>
              <a:t/>
            </a:r>
            <a:br>
              <a:rPr lang="uk-UA" i="1" dirty="0">
                <a:effectLst/>
              </a:rPr>
            </a:br>
            <a:r>
              <a:rPr lang="uk-UA" i="1" dirty="0" smtClean="0">
                <a:effectLst/>
              </a:rPr>
              <a:t/>
            </a:r>
            <a:br>
              <a:rPr lang="uk-UA" i="1" dirty="0" smtClean="0">
                <a:effectLst/>
              </a:rPr>
            </a:br>
            <a:r>
              <a:rPr lang="uk-UA" i="1" dirty="0" smtClean="0">
                <a:effectLst/>
              </a:rPr>
              <a:t/>
            </a:r>
            <a:br>
              <a:rPr lang="uk-UA" i="1" dirty="0" smtClean="0">
                <a:effectLst/>
              </a:rPr>
            </a:br>
            <a:r>
              <a:rPr lang="uk-UA" sz="4000" i="1" dirty="0" smtClean="0">
                <a:effectLst/>
              </a:rPr>
              <a:t>Узагальнення</a:t>
            </a:r>
            <a:r>
              <a:rPr lang="uk-UA" sz="4000" i="1" dirty="0">
                <a:effectLst/>
              </a:rPr>
              <a:t/>
            </a:r>
            <a:br>
              <a:rPr lang="uk-UA" sz="4000" i="1" dirty="0">
                <a:effectLst/>
              </a:rPr>
            </a:br>
            <a:endParaRPr lang="uk-UA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484784"/>
            <a:ext cx="8183880" cy="48245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зосереджується на демонстрації розуміння зв’язків у </a:t>
            </a:r>
            <a:r>
              <a:rPr lang="uk-UA" dirty="0" smtClean="0"/>
              <a:t>тексті.</a:t>
            </a:r>
          </a:p>
          <a:p>
            <a:pPr marL="0" indent="0">
              <a:buNone/>
            </a:pPr>
            <a:r>
              <a:rPr lang="uk-UA" dirty="0" smtClean="0"/>
              <a:t>Завдання передбачають:</a:t>
            </a:r>
          </a:p>
          <a:p>
            <a:r>
              <a:rPr lang="uk-UA" dirty="0"/>
              <a:t>визначення простих зв’язків між парою </a:t>
            </a:r>
            <a:r>
              <a:rPr lang="uk-UA" dirty="0" smtClean="0"/>
              <a:t>речень або між </a:t>
            </a:r>
            <a:r>
              <a:rPr lang="uk-UA" dirty="0"/>
              <a:t>кількома </a:t>
            </a:r>
            <a:r>
              <a:rPr lang="uk-UA" dirty="0" smtClean="0"/>
              <a:t>абзацами;</a:t>
            </a:r>
          </a:p>
          <a:p>
            <a:r>
              <a:rPr lang="uk-UA" dirty="0"/>
              <a:t>з’єднування різних відрізків інформації задля розуміння </a:t>
            </a:r>
            <a:r>
              <a:rPr lang="uk-UA" dirty="0" smtClean="0"/>
              <a:t>смислів</a:t>
            </a:r>
          </a:p>
          <a:p>
            <a:r>
              <a:rPr lang="uk-UA" dirty="0"/>
              <a:t>визначення схожостей та </a:t>
            </a:r>
            <a:r>
              <a:rPr lang="uk-UA" dirty="0" smtClean="0"/>
              <a:t>розбіжностей</a:t>
            </a:r>
          </a:p>
          <a:p>
            <a:r>
              <a:rPr lang="uk-UA" dirty="0"/>
              <a:t>розуміння причинно-наслідкових  </a:t>
            </a:r>
            <a:r>
              <a:rPr lang="uk-UA" dirty="0" smtClean="0"/>
              <a:t>відношень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963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93264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uk-UA" sz="3200" i="1" dirty="0">
                <a:effectLst/>
              </a:rPr>
              <a:t>Ф</a:t>
            </a:r>
            <a:r>
              <a:rPr lang="uk-UA" sz="3200" i="1" dirty="0" smtClean="0">
                <a:effectLst/>
              </a:rPr>
              <a:t>ормування </a:t>
            </a:r>
            <a:r>
              <a:rPr lang="uk-UA" sz="3200" i="1" dirty="0">
                <a:effectLst/>
              </a:rPr>
              <a:t>широкого </a:t>
            </a:r>
            <a:r>
              <a:rPr lang="uk-UA" sz="3200" i="1" dirty="0" smtClean="0">
                <a:effectLst/>
              </a:rPr>
              <a:t>розуміння</a:t>
            </a:r>
            <a:br>
              <a:rPr lang="uk-UA" sz="3200" i="1" dirty="0" smtClean="0">
                <a:effectLst/>
              </a:rPr>
            </a:br>
            <a:r>
              <a:rPr lang="uk-UA" sz="3200" i="1" dirty="0" smtClean="0">
                <a:effectLst/>
              </a:rPr>
              <a:t>на основі узагальнення й інтерпретації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183880" cy="4187952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uk-UA" dirty="0"/>
              <a:t>В</a:t>
            </a:r>
            <a:r>
              <a:rPr lang="uk-UA" dirty="0" smtClean="0"/>
              <a:t>изначення </a:t>
            </a:r>
            <a:r>
              <a:rPr lang="uk-UA" dirty="0"/>
              <a:t>основної теми чи </a:t>
            </a:r>
            <a:r>
              <a:rPr lang="uk-UA" dirty="0" smtClean="0"/>
              <a:t>ідеї. </a:t>
            </a:r>
            <a:r>
              <a:rPr lang="uk-UA" dirty="0"/>
              <a:t>Н</a:t>
            </a:r>
            <a:r>
              <a:rPr lang="uk-UA" dirty="0" smtClean="0"/>
              <a:t>априклад, визначення </a:t>
            </a:r>
            <a:r>
              <a:rPr lang="uk-UA" dirty="0"/>
              <a:t>відрізку тексту, у якому сформульовані тема чи головна </a:t>
            </a:r>
            <a:r>
              <a:rPr lang="uk-UA" dirty="0" smtClean="0"/>
              <a:t>ідея;</a:t>
            </a:r>
          </a:p>
          <a:p>
            <a:pPr>
              <a:lnSpc>
                <a:spcPct val="110000"/>
              </a:lnSpc>
            </a:pPr>
            <a:r>
              <a:rPr lang="uk-UA" dirty="0" smtClean="0"/>
              <a:t>встановлення </a:t>
            </a:r>
            <a:r>
              <a:rPr lang="uk-UA" dirty="0"/>
              <a:t>загальної цілі тексту</a:t>
            </a:r>
          </a:p>
          <a:p>
            <a:pPr>
              <a:lnSpc>
                <a:spcPct val="110000"/>
              </a:lnSpc>
            </a:pPr>
            <a:r>
              <a:rPr lang="uk-UA" dirty="0" smtClean="0"/>
              <a:t>добір </a:t>
            </a:r>
            <a:r>
              <a:rPr lang="uk-UA" dirty="0"/>
              <a:t>чи </a:t>
            </a:r>
            <a:r>
              <a:rPr lang="uk-UA" dirty="0" smtClean="0"/>
              <a:t>придумування заголовків до тексту;</a:t>
            </a:r>
          </a:p>
          <a:p>
            <a:pPr>
              <a:lnSpc>
                <a:spcPct val="110000"/>
              </a:lnSpc>
            </a:pPr>
            <a:r>
              <a:rPr lang="uk-UA" dirty="0" smtClean="0"/>
              <a:t>пояснення цілі використання </a:t>
            </a:r>
            <a:r>
              <a:rPr lang="uk-UA" dirty="0"/>
              <a:t>карти або </a:t>
            </a:r>
            <a:r>
              <a:rPr lang="uk-UA" dirty="0" smtClean="0"/>
              <a:t>рисунку.</a:t>
            </a:r>
          </a:p>
          <a:p>
            <a:pPr>
              <a:lnSpc>
                <a:spcPct val="110000"/>
              </a:lnSpc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9519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PISA </a:t>
            </a:r>
            <a:r>
              <a:rPr lang="uk-UA" sz="4000" b="1" dirty="0" smtClean="0">
                <a:solidFill>
                  <a:srgbClr val="C00000"/>
                </a:solidFill>
              </a:rPr>
              <a:t>2018: читацька грамотність</a:t>
            </a:r>
            <a:endParaRPr lang="ru-RU" sz="4000" dirty="0">
              <a:solidFill>
                <a:srgbClr val="C00000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46053153"/>
              </p:ext>
            </p:extLst>
          </p:nvPr>
        </p:nvGraphicFramePr>
        <p:xfrm>
          <a:off x="0" y="980728"/>
          <a:ext cx="8927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517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051560"/>
          </a:xfrm>
        </p:spPr>
        <p:txBody>
          <a:bodyPr/>
          <a:lstStyle/>
          <a:p>
            <a:r>
              <a:rPr lang="uk-UA" i="1" dirty="0">
                <a:effectLst/>
              </a:rPr>
              <a:t>Обдумування та оцінювання</a:t>
            </a:r>
            <a:endParaRPr lang="uk-UA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uk-UA" i="1" dirty="0"/>
              <a:t>обдумування</a:t>
            </a:r>
            <a:r>
              <a:rPr lang="uk-UA" dirty="0"/>
              <a:t> </a:t>
            </a:r>
            <a:r>
              <a:rPr lang="uk-UA" dirty="0" smtClean="0"/>
              <a:t>вимагає </a:t>
            </a:r>
            <a:r>
              <a:rPr lang="uk-UA" dirty="0"/>
              <a:t>від читачів звертатися до свого власного досвіду та знань задля здійснення порівняння, протиставлення або </a:t>
            </a:r>
            <a:r>
              <a:rPr lang="uk-UA" dirty="0" smtClean="0"/>
              <a:t>припущення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i="1" dirty="0"/>
              <a:t>о</a:t>
            </a:r>
            <a:r>
              <a:rPr lang="uk-UA" i="1" dirty="0" smtClean="0"/>
              <a:t>цінювання </a:t>
            </a:r>
            <a:r>
              <a:rPr lang="uk-UA" dirty="0" smtClean="0"/>
              <a:t>вимагає </a:t>
            </a:r>
            <a:r>
              <a:rPr lang="uk-UA" dirty="0"/>
              <a:t>від читачів приймати рішення, спираючись на стандарти поза </a:t>
            </a:r>
            <a:r>
              <a:rPr lang="uk-UA" dirty="0" smtClean="0"/>
              <a:t>текстом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413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4624"/>
            <a:ext cx="8183880" cy="1051560"/>
          </a:xfrm>
        </p:spPr>
        <p:txBody>
          <a:bodyPr/>
          <a:lstStyle/>
          <a:p>
            <a:r>
              <a:rPr lang="uk-UA" dirty="0" smtClean="0"/>
              <a:t>Обдумування та оцінювання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052736"/>
            <a:ext cx="8183880" cy="4187952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dirty="0" smtClean="0"/>
              <a:t>Передбачає: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рефлексію </a:t>
            </a:r>
            <a:r>
              <a:rPr lang="uk-UA" dirty="0"/>
              <a:t>й оцінювання змісту </a:t>
            </a:r>
            <a:r>
              <a:rPr lang="uk-UA" dirty="0" smtClean="0"/>
              <a:t>тексту;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рефлексія </a:t>
            </a:r>
            <a:r>
              <a:rPr lang="uk-UA" dirty="0"/>
              <a:t>й оцінювання </a:t>
            </a:r>
            <a:r>
              <a:rPr lang="uk-UA" dirty="0" smtClean="0"/>
              <a:t>форми тексту.</a:t>
            </a:r>
            <a:endParaRPr lang="uk-UA" dirty="0"/>
          </a:p>
          <a:p>
            <a:pPr marL="0" indent="0">
              <a:lnSpc>
                <a:spcPct val="150000"/>
              </a:lnSpc>
              <a:buNone/>
            </a:pPr>
            <a:r>
              <a:rPr lang="uk-UA" dirty="0" smtClean="0"/>
              <a:t>Це, наприклад, завдання: 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на встановлення </a:t>
            </a:r>
            <a:r>
              <a:rPr lang="uk-UA" dirty="0"/>
              <a:t>доцільності певного тексту для визначеної цілі </a:t>
            </a: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/>
              <a:t>оцінку застосування автором певних текстових особливостей </a:t>
            </a:r>
          </a:p>
        </p:txBody>
      </p:sp>
    </p:spTree>
    <p:extLst>
      <p:ext uri="{BB962C8B-B14F-4D97-AF65-F5344CB8AC3E}">
        <p14:creationId xmlns:p14="http://schemas.microsoft.com/office/powerpoint/2010/main" xmlns="" val="5970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dirty="0">
                <a:effectLst/>
              </a:rPr>
              <a:t>Формати завдань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183880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dirty="0"/>
              <a:t>Н</a:t>
            </a:r>
            <a:r>
              <a:rPr lang="uk-UA" sz="2400" dirty="0" smtClean="0"/>
              <a:t>айбільш доцільні: </a:t>
            </a:r>
            <a:r>
              <a:rPr lang="en-US" sz="2400" dirty="0" smtClean="0"/>
              <a:t>MCQ</a:t>
            </a:r>
            <a:r>
              <a:rPr lang="uk-UA" sz="2400" dirty="0"/>
              <a:t>) і надання короткої </a:t>
            </a:r>
            <a:r>
              <a:rPr lang="uk-UA" sz="2400" dirty="0" smtClean="0"/>
              <a:t>відповіді</a:t>
            </a:r>
            <a:endParaRPr lang="uk-UA" sz="2400" dirty="0"/>
          </a:p>
          <a:p>
            <a:pPr algn="ctr"/>
            <a:endParaRPr lang="uk-UA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5549704"/>
              </p:ext>
            </p:extLst>
          </p:nvPr>
        </p:nvGraphicFramePr>
        <p:xfrm>
          <a:off x="503238" y="2204864"/>
          <a:ext cx="7957194" cy="44872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45890"/>
                <a:gridCol w="2045890"/>
                <a:gridCol w="2045890"/>
                <a:gridCol w="1819524"/>
              </a:tblGrid>
              <a:tr h="12241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/>
                          <a:ea typeface="Times New Roman"/>
                        </a:rPr>
                        <a:t>Аспект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/>
                          <a:ea typeface="Times New Roman"/>
                        </a:rPr>
                        <a:t>Відсоток завдань, які вимагають роботи екзаменатора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/>
                          <a:ea typeface="Times New Roman"/>
                        </a:rPr>
                        <a:t>Відсоток завдань, які не вимагають роботи екзаменатора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  <a:latin typeface="Times New Roman"/>
                          <a:ea typeface="Times New Roman"/>
                        </a:rPr>
                        <a:t>Відсоток завдань у тесті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Отримання та відтворення інформації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Узагальнення та інтерпретація інформації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Обдумування та оцінювання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Всього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1638406"/>
            <a:ext cx="83108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Розподіл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завдань за типами (робота з друкованими текстами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121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PIRLS</a:t>
            </a:r>
            <a:r>
              <a:rPr lang="ru-RU" dirty="0" smtClean="0"/>
              <a:t>:</a:t>
            </a:r>
            <a:r>
              <a:rPr lang="uk-UA" dirty="0" smtClean="0"/>
              <a:t> аспекти </a:t>
            </a:r>
            <a:r>
              <a:rPr lang="uk-UA" dirty="0"/>
              <a:t>учнівської читацької спроможності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2374" y="1345065"/>
            <a:ext cx="8832846" cy="483602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dirty="0" smtClean="0">
                <a:latin typeface="Arial Black" pitchFamily="34" charset="0"/>
              </a:rPr>
              <a:t>цілі читання                   читацькі поведінки</a:t>
            </a:r>
          </a:p>
          <a:p>
            <a:pPr marL="0" indent="0">
              <a:buNone/>
            </a:pPr>
            <a:r>
              <a:rPr lang="uk-UA" sz="2200" dirty="0" smtClean="0">
                <a:latin typeface="Arial Black" pitchFamily="34" charset="0"/>
              </a:rPr>
              <a:t>                                                        ставлення</a:t>
            </a:r>
          </a:p>
          <a:p>
            <a:pPr marL="0" indent="0">
              <a:buNone/>
            </a:pPr>
            <a:r>
              <a:rPr lang="uk-UA" sz="2200" dirty="0" smtClean="0">
                <a:latin typeface="Arial Black" pitchFamily="34" charset="0"/>
              </a:rPr>
              <a:t>                          процеси розуміння    </a:t>
            </a:r>
          </a:p>
          <a:p>
            <a:pPr marL="0" indent="0">
              <a:buNone/>
            </a:pPr>
            <a:r>
              <a:rPr lang="uk-UA" sz="2200" dirty="0" smtClean="0"/>
              <a:t>           основні </a:t>
            </a:r>
            <a:r>
              <a:rPr lang="uk-UA" sz="2200" dirty="0"/>
              <a:t>в оцінюванні </a:t>
            </a:r>
          </a:p>
          <a:p>
            <a:pPr marL="0" indent="0">
              <a:buNone/>
            </a:pPr>
            <a:r>
              <a:rPr lang="uk-UA" sz="2200" dirty="0">
                <a:latin typeface="Arial Black" pitchFamily="34" charset="0"/>
              </a:rPr>
              <a:t>                              </a:t>
            </a:r>
            <a:r>
              <a:rPr lang="uk-UA" sz="2200" dirty="0">
                <a:solidFill>
                  <a:schemeClr val="accent1"/>
                </a:solidFill>
                <a:latin typeface="Arial Black" pitchFamily="34" charset="0"/>
              </a:rPr>
              <a:t>Цілі читання</a:t>
            </a:r>
          </a:p>
          <a:p>
            <a:pPr marL="0" indent="0">
              <a:buNone/>
            </a:pPr>
            <a:r>
              <a:rPr lang="uk-UA" sz="2200" dirty="0" smtClean="0">
                <a:latin typeface="Arial Black" pitchFamily="34" charset="0"/>
              </a:rPr>
              <a:t>    для </a:t>
            </a:r>
            <a:r>
              <a:rPr lang="uk-UA" sz="2200" dirty="0">
                <a:latin typeface="Arial Black" pitchFamily="34" charset="0"/>
              </a:rPr>
              <a:t>літературного </a:t>
            </a:r>
            <a:r>
              <a:rPr lang="uk-UA" sz="2200" dirty="0" smtClean="0">
                <a:latin typeface="Arial Black" pitchFamily="34" charset="0"/>
              </a:rPr>
              <a:t>               для </a:t>
            </a:r>
            <a:r>
              <a:rPr lang="uk-UA" sz="2200" dirty="0">
                <a:latin typeface="Arial Black" pitchFamily="34" charset="0"/>
              </a:rPr>
              <a:t>отримання й </a:t>
            </a:r>
            <a:r>
              <a:rPr lang="uk-UA" sz="2200" dirty="0" smtClean="0">
                <a:latin typeface="Arial Black" pitchFamily="34" charset="0"/>
              </a:rPr>
              <a:t>                                         </a:t>
            </a:r>
          </a:p>
          <a:p>
            <a:pPr marL="0" indent="0">
              <a:buNone/>
            </a:pPr>
            <a:r>
              <a:rPr lang="uk-UA" sz="2200" dirty="0">
                <a:latin typeface="Arial Black" pitchFamily="34" charset="0"/>
              </a:rPr>
              <a:t> </a:t>
            </a:r>
            <a:r>
              <a:rPr lang="uk-UA" sz="2200" dirty="0" smtClean="0">
                <a:latin typeface="Arial Black" pitchFamily="34" charset="0"/>
              </a:rPr>
              <a:t>           </a:t>
            </a:r>
            <a:r>
              <a:rPr lang="uk-UA" sz="2200" dirty="0">
                <a:latin typeface="Arial Black" pitchFamily="34" charset="0"/>
              </a:rPr>
              <a:t>досвіду</a:t>
            </a:r>
            <a:r>
              <a:rPr lang="uk-UA" sz="2200" dirty="0" smtClean="0">
                <a:latin typeface="Arial Black" pitchFamily="34" charset="0"/>
              </a:rPr>
              <a:t>                   використання  </a:t>
            </a:r>
            <a:r>
              <a:rPr lang="uk-UA" sz="2200" dirty="0">
                <a:latin typeface="Arial Black" pitchFamily="34" charset="0"/>
              </a:rPr>
              <a:t>інформації </a:t>
            </a:r>
          </a:p>
          <a:p>
            <a:pPr marL="0" indent="0" algn="ctr">
              <a:buNone/>
            </a:pPr>
            <a:r>
              <a:rPr lang="uk-UA" sz="2200" dirty="0">
                <a:solidFill>
                  <a:schemeClr val="accent1"/>
                </a:solidFill>
                <a:latin typeface="Arial Black" pitchFamily="34" charset="0"/>
              </a:rPr>
              <a:t>Процеси </a:t>
            </a:r>
            <a:r>
              <a:rPr lang="uk-UA" sz="2200" dirty="0" smtClean="0">
                <a:solidFill>
                  <a:schemeClr val="accent1"/>
                </a:solidFill>
                <a:latin typeface="Arial Black" pitchFamily="34" charset="0"/>
              </a:rPr>
              <a:t>розуміння </a:t>
            </a:r>
          </a:p>
          <a:p>
            <a:pPr marL="0" indent="0" algn="just">
              <a:buNone/>
            </a:pPr>
            <a:r>
              <a:rPr lang="uk-UA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        </a:t>
            </a:r>
            <a:r>
              <a:rPr lang="uk-UA" sz="2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фокусування</a:t>
            </a:r>
            <a:r>
              <a:rPr lang="uk-UA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 </a:t>
            </a:r>
            <a:r>
              <a:rPr lang="uk-UA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на</a:t>
            </a:r>
            <a:r>
              <a:rPr lang="uk-UA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         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інтерпретація латентного </a:t>
            </a:r>
            <a:r>
              <a:rPr lang="uk-UA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інформації, її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сприйняття </a:t>
            </a:r>
            <a:r>
              <a:rPr lang="uk-UA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   </a:t>
            </a:r>
            <a:r>
              <a:rPr lang="uk-UA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змісту,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узагальнення</a:t>
            </a:r>
            <a:r>
              <a:rPr lang="uk-UA" sz="2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 </a:t>
            </a:r>
            <a:r>
              <a:rPr lang="uk-UA" sz="2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ідей</a:t>
            </a:r>
          </a:p>
          <a:p>
            <a:pPr marL="0" indent="0" algn="just">
              <a:buNone/>
            </a:pPr>
            <a:endParaRPr lang="uk-UA" sz="2200" i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uk-UA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ц</a:t>
            </a:r>
            <a:r>
              <a:rPr lang="uk-UA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ілеспрямоване </a:t>
            </a:r>
            <a:r>
              <a:rPr lang="uk-UA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сприйн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Black" pitchFamily="34" charset="0"/>
              </a:rPr>
              <a:t>яття-розуміння </a:t>
            </a:r>
            <a:endParaRPr lang="uk-UA" sz="2200" i="1" dirty="0">
              <a:solidFill>
                <a:schemeClr val="tx1">
                  <a:lumMod val="50000"/>
                  <a:lumOff val="50000"/>
                </a:schemeClr>
              </a:solidFill>
              <a:latin typeface="Arial Black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555776" y="1365146"/>
            <a:ext cx="1584176" cy="1318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860032" y="1365146"/>
            <a:ext cx="1389450" cy="1318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283968" y="1101492"/>
            <a:ext cx="0" cy="1343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051720" y="2276872"/>
            <a:ext cx="0" cy="456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419872" y="3225743"/>
            <a:ext cx="864096" cy="2954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278694" y="3235510"/>
            <a:ext cx="805272" cy="2084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578748" flipV="1">
            <a:off x="493081" y="1630581"/>
            <a:ext cx="5753815" cy="844998"/>
          </a:xfrm>
          <a:prstGeom prst="arc">
            <a:avLst>
              <a:gd name="adj1" fmla="val 234018"/>
              <a:gd name="adj2" fmla="val 1888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355976" y="450912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302729" y="4293096"/>
            <a:ext cx="946753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2699792" y="4293096"/>
            <a:ext cx="100811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355976" y="450912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0341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292080" y="4941168"/>
            <a:ext cx="28803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169" y="-58018"/>
            <a:ext cx="8363272" cy="1110754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C00000"/>
                </a:solidFill>
              </a:rPr>
              <a:t>Вимірювання читацької грамотності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805264"/>
          </a:xfrm>
          <a:solidFill>
            <a:schemeClr val="tx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0" indent="444500">
              <a:buNone/>
            </a:pPr>
            <a:endParaRPr lang="uk-UA" sz="13600" dirty="0" smtClean="0">
              <a:solidFill>
                <a:schemeClr val="bg1"/>
              </a:solidFill>
            </a:endParaRPr>
          </a:p>
          <a:p>
            <a:pPr marL="0" indent="444500">
              <a:buNone/>
            </a:pPr>
            <a:r>
              <a:rPr lang="uk-UA" sz="13600" dirty="0" smtClean="0">
                <a:solidFill>
                  <a:schemeClr val="bg1"/>
                </a:solidFill>
              </a:rPr>
              <a:t>Вимірюється в </a:t>
            </a:r>
            <a:r>
              <a:rPr lang="en-US" sz="13600" dirty="0" smtClean="0">
                <a:solidFill>
                  <a:schemeClr val="bg1"/>
                </a:solidFill>
              </a:rPr>
              <a:t>PISA</a:t>
            </a:r>
            <a:r>
              <a:rPr lang="uk-UA" sz="13600" dirty="0" smtClean="0">
                <a:solidFill>
                  <a:schemeClr val="bg1"/>
                </a:solidFill>
              </a:rPr>
              <a:t> за трьома джерелами </a:t>
            </a:r>
            <a:r>
              <a:rPr lang="uk-UA" sz="13600" dirty="0">
                <a:solidFill>
                  <a:schemeClr val="bg1"/>
                </a:solidFill>
              </a:rPr>
              <a:t>впливу</a:t>
            </a:r>
            <a:r>
              <a:rPr lang="uk-UA" sz="14000" dirty="0">
                <a:solidFill>
                  <a:schemeClr val="bg1"/>
                </a:solidFill>
              </a:rPr>
              <a:t>: </a:t>
            </a:r>
            <a:r>
              <a:rPr lang="uk-UA" sz="13600" i="1" dirty="0" smtClean="0">
                <a:solidFill>
                  <a:schemeClr val="bg1"/>
                </a:solidFill>
              </a:rPr>
              <a:t>читач</a:t>
            </a:r>
            <a:r>
              <a:rPr lang="uk-UA" sz="13600" dirty="0" smtClean="0">
                <a:solidFill>
                  <a:schemeClr val="bg1"/>
                </a:solidFill>
              </a:rPr>
              <a:t>, </a:t>
            </a:r>
            <a:r>
              <a:rPr lang="uk-UA" sz="13600" i="1" dirty="0" smtClean="0">
                <a:solidFill>
                  <a:schemeClr val="bg1"/>
                </a:solidFill>
              </a:rPr>
              <a:t>текст, завдання</a:t>
            </a:r>
            <a:r>
              <a:rPr lang="uk-UA" sz="13600" dirty="0" smtClean="0">
                <a:solidFill>
                  <a:schemeClr val="bg1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uk-UA" sz="14800" dirty="0" smtClean="0">
                <a:solidFill>
                  <a:schemeClr val="accent1">
                    <a:lumMod val="75000"/>
                  </a:schemeClr>
                </a:solidFill>
              </a:rPr>
              <a:t>читач</a:t>
            </a:r>
            <a:endParaRPr lang="ru-RU" sz="1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635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4800" b="1" dirty="0" smtClean="0">
                <a:solidFill>
                  <a:srgbClr val="C00000"/>
                </a:solidFill>
              </a:rPr>
              <a:t>читацька</a:t>
            </a:r>
            <a:endParaRPr lang="ru-RU" sz="14800" b="1" dirty="0">
              <a:solidFill>
                <a:srgbClr val="C00000"/>
              </a:solidFill>
            </a:endParaRPr>
          </a:p>
          <a:p>
            <a:pPr marL="0" indent="635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4800" b="1" dirty="0">
                <a:solidFill>
                  <a:srgbClr val="C00000"/>
                </a:solidFill>
              </a:rPr>
              <a:t> </a:t>
            </a:r>
            <a:r>
              <a:rPr lang="uk-UA" sz="14800" b="1" dirty="0" smtClean="0">
                <a:solidFill>
                  <a:srgbClr val="C00000"/>
                </a:solidFill>
              </a:rPr>
              <a:t>грамотність</a:t>
            </a:r>
            <a:endParaRPr lang="ru-RU" sz="14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k-UA" sz="14800" b="1" dirty="0" smtClean="0">
                <a:solidFill>
                  <a:srgbClr val="C00000"/>
                </a:solidFill>
              </a:rPr>
              <a:t> </a:t>
            </a:r>
            <a:r>
              <a:rPr lang="uk-UA" sz="148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r>
              <a:rPr lang="uk-UA" sz="14800" dirty="0" smtClean="0">
                <a:solidFill>
                  <a:schemeClr val="accent1">
                    <a:lumMod val="75000"/>
                  </a:schemeClr>
                </a:solidFill>
              </a:rPr>
              <a:t>текст             завдання</a:t>
            </a:r>
          </a:p>
          <a:p>
            <a:pPr marL="0" indent="0">
              <a:buNone/>
            </a:pPr>
            <a:r>
              <a:rPr lang="uk-UA" sz="13200" dirty="0" smtClean="0">
                <a:solidFill>
                  <a:schemeClr val="bg1"/>
                </a:solidFill>
              </a:rPr>
              <a:t>Це визначає </a:t>
            </a:r>
            <a:r>
              <a:rPr lang="uk-UA" sz="13200" b="1" dirty="0" smtClean="0">
                <a:solidFill>
                  <a:schemeClr val="bg1"/>
                </a:solidFill>
              </a:rPr>
              <a:t>важливість</a:t>
            </a:r>
            <a:r>
              <a:rPr lang="uk-UA" sz="13200" dirty="0" smtClean="0">
                <a:solidFill>
                  <a:schemeClr val="bg1"/>
                </a:solidFill>
              </a:rPr>
              <a:t>: </a:t>
            </a:r>
          </a:p>
          <a:p>
            <a:pPr marL="0" indent="444500">
              <a:buNone/>
            </a:pPr>
            <a:r>
              <a:rPr lang="uk-UA" sz="14400" dirty="0" smtClean="0">
                <a:solidFill>
                  <a:schemeClr val="bg1"/>
                </a:solidFill>
              </a:rPr>
              <a:t>- </a:t>
            </a:r>
            <a:r>
              <a:rPr lang="uk-UA" sz="14400" b="1" dirty="0" smtClean="0">
                <a:solidFill>
                  <a:schemeClr val="accent1"/>
                </a:solidFill>
              </a:rPr>
              <a:t>д</a:t>
            </a:r>
            <a:r>
              <a:rPr lang="uk-UA" sz="14400" b="1" dirty="0" smtClean="0">
                <a:solidFill>
                  <a:schemeClr val="accent1">
                    <a:lumMod val="75000"/>
                  </a:schemeClr>
                </a:solidFill>
              </a:rPr>
              <a:t>обору</a:t>
            </a:r>
            <a:r>
              <a:rPr lang="uk-UA" sz="1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14400" b="1" dirty="0" smtClean="0">
                <a:solidFill>
                  <a:schemeClr val="accent1">
                    <a:lumMod val="75000"/>
                  </a:schemeClr>
                </a:solidFill>
              </a:rPr>
              <a:t>текстів</a:t>
            </a:r>
            <a:r>
              <a:rPr lang="uk-UA" sz="14400" dirty="0" smtClean="0">
                <a:solidFill>
                  <a:schemeClr val="bg1"/>
                </a:solidFill>
              </a:rPr>
              <a:t>;</a:t>
            </a:r>
          </a:p>
          <a:p>
            <a:pPr marL="0" indent="444500">
              <a:buNone/>
            </a:pPr>
            <a:r>
              <a:rPr lang="uk-UA" sz="14400" dirty="0" smtClean="0">
                <a:solidFill>
                  <a:schemeClr val="bg1"/>
                </a:solidFill>
              </a:rPr>
              <a:t>- </a:t>
            </a:r>
            <a:r>
              <a:rPr lang="uk-UA" sz="14400" b="1" dirty="0" smtClean="0">
                <a:solidFill>
                  <a:schemeClr val="accent1">
                    <a:lumMod val="75000"/>
                  </a:schemeClr>
                </a:solidFill>
              </a:rPr>
              <a:t>розробки</a:t>
            </a:r>
            <a:r>
              <a:rPr lang="uk-UA" sz="1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14400" b="1" dirty="0" smtClean="0">
                <a:solidFill>
                  <a:schemeClr val="accent1">
                    <a:lumMod val="75000"/>
                  </a:schemeClr>
                </a:solidFill>
              </a:rPr>
              <a:t>завдань</a:t>
            </a:r>
            <a:r>
              <a:rPr lang="uk-UA" sz="14400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uk-UA" sz="1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14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14400" dirty="0">
                <a:solidFill>
                  <a:schemeClr val="bg1"/>
                </a:solidFill>
              </a:rPr>
              <a:t> </a:t>
            </a:r>
            <a:endParaRPr lang="ru-RU" sz="1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8600" dirty="0"/>
              <a:t> </a:t>
            </a:r>
            <a:endParaRPr lang="ru-RU" sz="8600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644008" y="292494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 flipV="1">
            <a:off x="5004048" y="3989457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3131840" y="4005064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75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0"/>
            <a:ext cx="9289032" cy="98072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Тексти:  одиничні й множинні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36104"/>
            <a:ext cx="8784976" cy="5805264"/>
          </a:xfrm>
          <a:solidFill>
            <a:schemeClr val="tx1">
              <a:lumMod val="85000"/>
            </a:schemeClr>
          </a:solidFill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4400" i="1" dirty="0" smtClean="0">
                <a:solidFill>
                  <a:srgbClr val="C00000"/>
                </a:solidFill>
              </a:rPr>
              <a:t>Одиничні </a:t>
            </a:r>
            <a:r>
              <a:rPr lang="uk-UA" sz="4400" i="1" dirty="0">
                <a:solidFill>
                  <a:srgbClr val="C00000"/>
                </a:solidFill>
              </a:rPr>
              <a:t>тексти </a:t>
            </a:r>
            <a:r>
              <a:rPr lang="uk-UA" sz="4400" dirty="0" smtClean="0">
                <a:solidFill>
                  <a:schemeClr val="bg1"/>
                </a:solidFill>
              </a:rPr>
              <a:t>– </a:t>
            </a:r>
            <a:r>
              <a:rPr lang="uk-UA" sz="4400" i="1" dirty="0" smtClean="0">
                <a:solidFill>
                  <a:schemeClr val="bg1"/>
                </a:solidFill>
              </a:rPr>
              <a:t>мають </a:t>
            </a:r>
            <a:r>
              <a:rPr lang="uk-UA" sz="4400" dirty="0" smtClean="0">
                <a:solidFill>
                  <a:schemeClr val="bg1"/>
                </a:solidFill>
              </a:rPr>
              <a:t>автора, </a:t>
            </a:r>
            <a:r>
              <a:rPr lang="uk-UA" sz="4400" i="1" dirty="0" smtClean="0">
                <a:solidFill>
                  <a:schemeClr val="bg1"/>
                </a:solidFill>
              </a:rPr>
              <a:t>назву і час </a:t>
            </a:r>
            <a:r>
              <a:rPr lang="uk-UA" sz="4400" i="1" dirty="0">
                <a:solidFill>
                  <a:schemeClr val="bg1"/>
                </a:solidFill>
              </a:rPr>
              <a:t>написання </a:t>
            </a:r>
            <a:r>
              <a:rPr lang="uk-UA" sz="4400" i="1" dirty="0" smtClean="0">
                <a:solidFill>
                  <a:schemeClr val="bg1"/>
                </a:solidFill>
              </a:rPr>
              <a:t>або </a:t>
            </a:r>
            <a:r>
              <a:rPr lang="uk-UA" sz="4400" i="1" dirty="0">
                <a:solidFill>
                  <a:schemeClr val="bg1"/>
                </a:solidFill>
              </a:rPr>
              <a:t>дату </a:t>
            </a:r>
            <a:r>
              <a:rPr lang="uk-UA" sz="4400" i="1" dirty="0" smtClean="0">
                <a:solidFill>
                  <a:schemeClr val="bg1"/>
                </a:solidFill>
              </a:rPr>
              <a:t>публікації і номер видання.</a:t>
            </a:r>
          </a:p>
          <a:p>
            <a:pPr marL="0" indent="3587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uk-UA" sz="4400" i="1" dirty="0" smtClean="0">
                <a:solidFill>
                  <a:srgbClr val="C00000"/>
                </a:solidFill>
              </a:rPr>
              <a:t>Множинні </a:t>
            </a:r>
            <a:r>
              <a:rPr lang="uk-UA" sz="4400" i="1" dirty="0">
                <a:solidFill>
                  <a:srgbClr val="C00000"/>
                </a:solidFill>
              </a:rPr>
              <a:t>тексти </a:t>
            </a:r>
            <a:r>
              <a:rPr lang="uk-UA" sz="4400" dirty="0" smtClean="0">
                <a:solidFill>
                  <a:schemeClr val="bg1"/>
                </a:solidFill>
              </a:rPr>
              <a:t>– мають кількох </a:t>
            </a:r>
            <a:r>
              <a:rPr lang="uk-UA" sz="4400" i="1" dirty="0" smtClean="0">
                <a:solidFill>
                  <a:schemeClr val="bg1"/>
                </a:solidFill>
              </a:rPr>
              <a:t>різних авторів</a:t>
            </a:r>
            <a:r>
              <a:rPr lang="uk-UA" sz="4400" dirty="0" smtClean="0">
                <a:solidFill>
                  <a:schemeClr val="bg1"/>
                </a:solidFill>
              </a:rPr>
              <a:t>, були </a:t>
            </a:r>
            <a:r>
              <a:rPr lang="uk-UA" sz="4400" dirty="0">
                <a:solidFill>
                  <a:schemeClr val="bg1"/>
                </a:solidFill>
              </a:rPr>
              <a:t>опубліковані </a:t>
            </a:r>
            <a:r>
              <a:rPr lang="uk-UA" sz="4400" i="1" dirty="0">
                <a:solidFill>
                  <a:schemeClr val="bg1"/>
                </a:solidFill>
              </a:rPr>
              <a:t>в різний час</a:t>
            </a:r>
            <a:r>
              <a:rPr lang="uk-UA" sz="4400" dirty="0">
                <a:solidFill>
                  <a:schemeClr val="bg1"/>
                </a:solidFill>
              </a:rPr>
              <a:t>, </a:t>
            </a:r>
            <a:r>
              <a:rPr lang="uk-UA" sz="4400" dirty="0" smtClean="0">
                <a:solidFill>
                  <a:schemeClr val="bg1"/>
                </a:solidFill>
              </a:rPr>
              <a:t>були подані під </a:t>
            </a:r>
            <a:r>
              <a:rPr lang="uk-UA" sz="4400" i="1" dirty="0" smtClean="0">
                <a:solidFill>
                  <a:schemeClr val="bg1"/>
                </a:solidFill>
              </a:rPr>
              <a:t>різними заголовками </a:t>
            </a:r>
            <a:r>
              <a:rPr lang="uk-UA" sz="4400" dirty="0">
                <a:solidFill>
                  <a:schemeClr val="bg1"/>
                </a:solidFill>
              </a:rPr>
              <a:t>чи </a:t>
            </a:r>
            <a:r>
              <a:rPr lang="uk-UA" sz="4400" i="1" dirty="0" smtClean="0">
                <a:solidFill>
                  <a:schemeClr val="bg1"/>
                </a:solidFill>
              </a:rPr>
              <a:t>номерами</a:t>
            </a:r>
            <a:r>
              <a:rPr lang="uk-UA" sz="4400" dirty="0" smtClean="0">
                <a:solidFill>
                  <a:schemeClr val="bg1"/>
                </a:solidFill>
              </a:rPr>
              <a:t>. 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68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40960" cy="10801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uk-UA" dirty="0" smtClean="0">
                <a:solidFill>
                  <a:srgbClr val="C00000"/>
                </a:solidFill>
              </a:rPr>
              <a:t>Множинний текст</a:t>
            </a:r>
            <a:r>
              <a:rPr lang="uk-UA" sz="4000" dirty="0" smtClean="0">
                <a:solidFill>
                  <a:srgbClr val="C00000"/>
                </a:solidFill>
              </a:rPr>
              <a:t>:</a:t>
            </a:r>
            <a:r>
              <a:rPr lang="x-none" sz="4000" b="1" i="1" smtClean="0">
                <a:solidFill>
                  <a:srgbClr val="C00000"/>
                </a:solidFill>
              </a:rPr>
              <a:t> </a:t>
            </a:r>
            <a:r>
              <a:rPr lang="uk-UA" sz="4000" b="1" i="1" dirty="0">
                <a:solidFill>
                  <a:srgbClr val="C00000"/>
                </a:solidFill>
              </a:rPr>
              <a:t>ГРАФІТІ</a:t>
            </a:r>
            <a:r>
              <a:rPr lang="ru-RU" b="1" i="1" dirty="0">
                <a:solidFill>
                  <a:schemeClr val="bg1"/>
                </a:solidFill>
              </a:rPr>
              <a:t/>
            </a:r>
            <a:br>
              <a:rPr lang="ru-RU" b="1" i="1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112568"/>
          </a:xfrm>
          <a:solidFill>
            <a:schemeClr val="tx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  <a:p>
            <a:pPr marL="363538" indent="0">
              <a:buNone/>
            </a:pPr>
            <a:r>
              <a:rPr lang="uk-UA" sz="4800" dirty="0" smtClean="0">
                <a:solidFill>
                  <a:schemeClr val="bg1"/>
                </a:solidFill>
              </a:rPr>
              <a:t>Подані нижче листи надійшли </a:t>
            </a:r>
            <a:r>
              <a:rPr lang="uk-UA" sz="4800" dirty="0">
                <a:solidFill>
                  <a:schemeClr val="bg1"/>
                </a:solidFill>
              </a:rPr>
              <a:t>з Інтернету, й обидва вони про </a:t>
            </a:r>
            <a:r>
              <a:rPr lang="uk-UA" sz="4800" i="1" dirty="0" smtClean="0">
                <a:solidFill>
                  <a:schemeClr val="bg1"/>
                </a:solidFill>
              </a:rPr>
              <a:t>графіті</a:t>
            </a:r>
            <a:r>
              <a:rPr lang="uk-UA" sz="4800" dirty="0" smtClean="0">
                <a:solidFill>
                  <a:schemeClr val="bg1"/>
                </a:solidFill>
              </a:rPr>
              <a:t>.</a:t>
            </a:r>
            <a:endParaRPr lang="ru-RU" sz="4800" dirty="0">
              <a:solidFill>
                <a:schemeClr val="bg1"/>
              </a:solidFill>
            </a:endParaRPr>
          </a:p>
          <a:p>
            <a:pPr marL="363538" indent="0">
              <a:buNone/>
            </a:pPr>
            <a:r>
              <a:rPr lang="uk-UA" sz="4800" b="1" dirty="0" smtClean="0">
                <a:solidFill>
                  <a:schemeClr val="bg1"/>
                </a:solidFill>
              </a:rPr>
              <a:t>Завдання</a:t>
            </a:r>
            <a:r>
              <a:rPr lang="uk-UA" sz="4800" dirty="0">
                <a:solidFill>
                  <a:schemeClr val="bg1"/>
                </a:solidFill>
              </a:rPr>
              <a:t>. </a:t>
            </a:r>
            <a:r>
              <a:rPr lang="uk-UA" sz="4800" i="1" dirty="0" smtClean="0">
                <a:solidFill>
                  <a:schemeClr val="bg1"/>
                </a:solidFill>
              </a:rPr>
              <a:t>Використайте ці листи </a:t>
            </a:r>
            <a:r>
              <a:rPr lang="uk-UA" sz="4800" i="1" dirty="0">
                <a:solidFill>
                  <a:schemeClr val="bg1"/>
                </a:solidFill>
              </a:rPr>
              <a:t>для відповідей на </a:t>
            </a:r>
            <a:r>
              <a:rPr lang="uk-UA" sz="4800" i="1" dirty="0" smtClean="0">
                <a:solidFill>
                  <a:schemeClr val="bg1"/>
                </a:solidFill>
              </a:rPr>
              <a:t>запитання</a:t>
            </a:r>
            <a:r>
              <a:rPr lang="uk-UA" sz="4800" i="1" dirty="0">
                <a:solidFill>
                  <a:schemeClr val="bg1"/>
                </a:solidFill>
              </a:rPr>
              <a:t>, </a:t>
            </a:r>
            <a:r>
              <a:rPr lang="uk-UA" sz="4800" i="1" dirty="0" smtClean="0">
                <a:solidFill>
                  <a:schemeClr val="bg1"/>
                </a:solidFill>
              </a:rPr>
              <a:t>запропонованих </a:t>
            </a:r>
            <a:r>
              <a:rPr lang="uk-UA" sz="4800" i="1" dirty="0">
                <a:solidFill>
                  <a:schemeClr val="bg1"/>
                </a:solidFill>
              </a:rPr>
              <a:t>нижче</a:t>
            </a:r>
            <a:r>
              <a:rPr lang="uk-UA" sz="4800" i="1" dirty="0" smtClean="0">
                <a:solidFill>
                  <a:schemeClr val="bg1"/>
                </a:solidFill>
              </a:rPr>
              <a:t>.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424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-27384"/>
            <a:ext cx="8640960" cy="6912768"/>
          </a:xfrm>
          <a:solidFill>
            <a:schemeClr val="tx1">
              <a:lumMod val="8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538163" algn="just">
              <a:buNone/>
            </a:pPr>
            <a:r>
              <a:rPr lang="uk-UA" sz="12800" i="1" dirty="0">
                <a:solidFill>
                  <a:schemeClr val="bg1"/>
                </a:solidFill>
              </a:rPr>
              <a:t>Я киплю від злості, оскільки в четвертий раз стіну школи очищають і перефарбовують, щоб покінчити з графіті. Творчість – це прекрасно, але чому ж не знайти такі способи самовиразу, які не завдавали б зайвих збитків суспільству? </a:t>
            </a:r>
            <a:r>
              <a:rPr lang="uk-UA" sz="12800" i="1" dirty="0" smtClean="0">
                <a:solidFill>
                  <a:schemeClr val="bg1"/>
                </a:solidFill>
              </a:rPr>
              <a:t>.…………</a:t>
            </a:r>
            <a:r>
              <a:rPr lang="uk-UA" sz="9600" i="1" dirty="0" smtClean="0">
                <a:solidFill>
                  <a:schemeClr val="accent6">
                    <a:lumMod val="50000"/>
                  </a:schemeClr>
                </a:solidFill>
              </a:rPr>
              <a:t>...............…………………………………………………….…….   </a:t>
            </a:r>
            <a:r>
              <a:rPr lang="uk-UA" sz="9600" i="1" dirty="0" err="1">
                <a:solidFill>
                  <a:schemeClr val="bg1"/>
                </a:solidFill>
              </a:rPr>
              <a:t>Хельга</a:t>
            </a:r>
            <a:endParaRPr lang="ru-RU" sz="96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uk-UA" sz="2400" i="1" dirty="0">
                <a:solidFill>
                  <a:schemeClr val="bg1"/>
                </a:solidFill>
              </a:rPr>
              <a:t>                                     </a:t>
            </a:r>
            <a:r>
              <a:rPr lang="uk-UA" sz="1000" i="1" dirty="0">
                <a:solidFill>
                  <a:schemeClr val="bg1"/>
                </a:solidFill>
              </a:rPr>
              <a:t>    </a:t>
            </a:r>
            <a:r>
              <a:rPr lang="uk-UA" sz="2400" i="1" dirty="0">
                <a:solidFill>
                  <a:schemeClr val="bg1"/>
                </a:solidFill>
              </a:rPr>
              <a:t>                                            </a:t>
            </a:r>
            <a:endParaRPr lang="uk-UA" sz="1050" i="1" dirty="0">
              <a:solidFill>
                <a:schemeClr val="bg1"/>
              </a:solidFill>
            </a:endParaRPr>
          </a:p>
          <a:p>
            <a:pPr marL="0" indent="631825" algn="just">
              <a:buNone/>
            </a:pPr>
            <a:r>
              <a:rPr lang="uk-UA" sz="2400" i="1" dirty="0">
                <a:solidFill>
                  <a:schemeClr val="bg1"/>
                </a:solidFill>
              </a:rPr>
              <a:t> </a:t>
            </a:r>
            <a:r>
              <a:rPr lang="uk-UA" sz="12800" dirty="0">
                <a:solidFill>
                  <a:schemeClr val="accent1">
                    <a:lumMod val="50000"/>
                  </a:schemeClr>
                </a:solidFill>
              </a:rPr>
              <a:t>У </a:t>
            </a:r>
            <a:r>
              <a:rPr lang="uk-UA" sz="12800" i="1" dirty="0">
                <a:solidFill>
                  <a:schemeClr val="accent1">
                    <a:lumMod val="50000"/>
                  </a:schemeClr>
                </a:solidFill>
              </a:rPr>
              <a:t>людей різні смаки. Суспільство перенасичене інформацією  та рекламою. А чи запитали ті, хто ставить рекламні щити, вашого дозволу? Ні. Тоді чи повинні це робити люди, які малюють на стінах? Так, скрутні часи настали для мистецтва</a:t>
            </a:r>
            <a:r>
              <a:rPr lang="uk-UA" sz="12800" dirty="0">
                <a:solidFill>
                  <a:schemeClr val="bg1"/>
                </a:solidFill>
              </a:rPr>
              <a:t>. …………....... </a:t>
            </a:r>
            <a:r>
              <a:rPr lang="uk-UA" sz="12800" i="1" dirty="0">
                <a:solidFill>
                  <a:schemeClr val="bg1"/>
                </a:solidFill>
              </a:rPr>
              <a:t>Софія</a:t>
            </a:r>
            <a:endParaRPr lang="ru-RU" sz="1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9600" dirty="0">
                <a:solidFill>
                  <a:schemeClr val="accent1"/>
                </a:solidFill>
              </a:rPr>
              <a:t> </a:t>
            </a:r>
            <a:endParaRPr lang="uk-UA" sz="14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uk-UA" sz="14400" dirty="0">
                <a:solidFill>
                  <a:schemeClr val="accent1"/>
                </a:solidFill>
              </a:rPr>
              <a:t> </a:t>
            </a:r>
            <a:r>
              <a:rPr lang="uk-UA" sz="14400" b="1" dirty="0">
                <a:solidFill>
                  <a:schemeClr val="accent1"/>
                </a:solidFill>
              </a:rPr>
              <a:t>Чому Софія посилається на рекламу</a:t>
            </a:r>
            <a:r>
              <a:rPr lang="uk-UA" sz="14400" dirty="0" smtClean="0">
                <a:solidFill>
                  <a:schemeClr val="accent1"/>
                </a:solidFill>
              </a:rPr>
              <a:t>?</a:t>
            </a:r>
          </a:p>
          <a:p>
            <a:pPr marL="0" indent="0">
              <a:buNone/>
            </a:pPr>
            <a:r>
              <a:rPr lang="uk-UA" sz="14400" dirty="0" smtClean="0">
                <a:solidFill>
                  <a:schemeClr val="accent1"/>
                </a:solidFill>
              </a:rPr>
              <a:t> Завдання: Викладіть свою думку.</a:t>
            </a:r>
            <a:endParaRPr lang="ru-RU" sz="14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sz="96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86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2961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C00000"/>
                </a:solidFill>
              </a:rPr>
              <a:t>Нетекстові формати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040560"/>
          </a:xfrm>
          <a:solidFill>
            <a:schemeClr val="tx1">
              <a:lumMod val="85000"/>
            </a:schemeClr>
          </a:solidFill>
        </p:spPr>
        <p:txBody>
          <a:bodyPr>
            <a:normAutofit fontScale="92500"/>
          </a:bodyPr>
          <a:lstStyle/>
          <a:p>
            <a:pPr marL="0" indent="441325" algn="just">
              <a:buNone/>
            </a:pPr>
            <a:endParaRPr lang="uk-UA" sz="1800" i="1" dirty="0" smtClean="0">
              <a:solidFill>
                <a:srgbClr val="C00000"/>
              </a:solidFill>
            </a:endParaRPr>
          </a:p>
          <a:p>
            <a:pPr marL="0" indent="441325" algn="ctr">
              <a:buNone/>
            </a:pPr>
            <a:r>
              <a:rPr lang="uk-UA" sz="6000" i="1" dirty="0" smtClean="0">
                <a:solidFill>
                  <a:srgbClr val="C00000"/>
                </a:solidFill>
              </a:rPr>
              <a:t>Малюнки </a:t>
            </a:r>
            <a:r>
              <a:rPr lang="uk-UA" sz="6000" dirty="0">
                <a:solidFill>
                  <a:schemeClr val="bg1"/>
                </a:solidFill>
              </a:rPr>
              <a:t>і </a:t>
            </a:r>
            <a:r>
              <a:rPr lang="uk-UA" sz="6000" i="1" dirty="0">
                <a:solidFill>
                  <a:srgbClr val="C00000"/>
                </a:solidFill>
              </a:rPr>
              <a:t>графічні зображення </a:t>
            </a:r>
            <a:r>
              <a:rPr lang="uk-UA" sz="6000" dirty="0" smtClean="0">
                <a:solidFill>
                  <a:schemeClr val="bg1"/>
                </a:solidFill>
              </a:rPr>
              <a:t> трапляються у текстах для </a:t>
            </a:r>
            <a:r>
              <a:rPr lang="uk-UA" sz="6000" dirty="0">
                <a:solidFill>
                  <a:schemeClr val="bg1"/>
                </a:solidFill>
              </a:rPr>
              <a:t>ч</a:t>
            </a:r>
            <a:r>
              <a:rPr lang="uk-UA" sz="6000" dirty="0" smtClean="0">
                <a:solidFill>
                  <a:schemeClr val="bg1"/>
                </a:solidFill>
              </a:rPr>
              <a:t>итання </a:t>
            </a:r>
            <a:r>
              <a:rPr lang="en-US" sz="6000" dirty="0" smtClean="0">
                <a:solidFill>
                  <a:schemeClr val="bg1"/>
                </a:solidFill>
              </a:rPr>
              <a:t>PISA</a:t>
            </a:r>
            <a:endParaRPr lang="uk-UA" sz="6000" dirty="0" smtClean="0">
              <a:solidFill>
                <a:schemeClr val="bg1"/>
              </a:solidFill>
            </a:endParaRPr>
          </a:p>
          <a:p>
            <a:pPr marL="0" indent="441325" algn="ctr">
              <a:buNone/>
            </a:pPr>
            <a:r>
              <a:rPr lang="uk-UA" sz="6000" dirty="0" smtClean="0">
                <a:solidFill>
                  <a:schemeClr val="bg1"/>
                </a:solidFill>
              </a:rPr>
              <a:t>як невід’ємна їх частина</a:t>
            </a:r>
            <a:r>
              <a:rPr lang="uk-UA" sz="4000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795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2008" y="0"/>
            <a:ext cx="9252520" cy="9087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uk-UA" sz="3200" smtClean="0">
                <a:solidFill>
                  <a:srgbClr val="C00000"/>
                </a:solidFill>
              </a:rPr>
              <a:t/>
            </a:r>
            <a:br>
              <a:rPr lang="uk-UA" sz="3200" smtClean="0">
                <a:solidFill>
                  <a:srgbClr val="C00000"/>
                </a:solidFill>
              </a:rPr>
            </a:br>
            <a:r>
              <a:rPr lang="uk-UA" sz="3600" smtClean="0">
                <a:solidFill>
                  <a:srgbClr val="C00000"/>
                </a:solidFill>
              </a:rPr>
              <a:t>Залучення нетекстового формату</a:t>
            </a:r>
            <a:r>
              <a:rPr lang="uk-UA" sz="3200" smtClean="0">
                <a:solidFill>
                  <a:srgbClr val="C00000"/>
                </a:solidFill>
              </a:rPr>
              <a:t>:</a:t>
            </a:r>
            <a:r>
              <a:rPr lang="ru-RU" sz="3200" smtClean="0">
                <a:solidFill>
                  <a:schemeClr val="bg1"/>
                </a:solidFill>
              </a:rPr>
              <a:t> </a:t>
            </a:r>
            <a:r>
              <a:rPr lang="uk-UA" sz="3200" b="1" i="1" smtClean="0">
                <a:solidFill>
                  <a:schemeClr val="bg1"/>
                </a:solidFill>
              </a:rPr>
              <a:t>ЗБІР НЕКТАРУ</a:t>
            </a:r>
            <a:r>
              <a:rPr lang="ru-RU" sz="2800" i="1" smtClean="0">
                <a:solidFill>
                  <a:schemeClr val="bg1"/>
                </a:solidFill>
              </a:rPr>
              <a:t/>
            </a:r>
            <a:br>
              <a:rPr lang="ru-RU" sz="2800" i="1" smtClean="0">
                <a:solidFill>
                  <a:schemeClr val="bg1"/>
                </a:solidFill>
              </a:rPr>
            </a:b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052736"/>
            <a:ext cx="8949680" cy="5805264"/>
          </a:xfrm>
          <a:solidFill>
            <a:schemeClr val="tx1">
              <a:lumMod val="8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363538" algn="just">
              <a:spcAft>
                <a:spcPts val="600"/>
              </a:spcAft>
              <a:buNone/>
            </a:pPr>
            <a:r>
              <a:rPr lang="uk-UA" sz="3500" dirty="0" err="1" smtClean="0">
                <a:solidFill>
                  <a:schemeClr val="bg1"/>
                </a:solidFill>
              </a:rPr>
              <a:t>Бджоли-фуражери</a:t>
            </a:r>
            <a:r>
              <a:rPr lang="uk-UA" sz="3500" dirty="0" smtClean="0">
                <a:solidFill>
                  <a:schemeClr val="bg1"/>
                </a:solidFill>
              </a:rPr>
              <a:t> знаходять джерело нектару і потім повертаються до вулика, щоб розповісти іншим бджолам, де воно знаходиться</a:t>
            </a:r>
            <a:r>
              <a:rPr lang="uk-UA" sz="2800" dirty="0" smtClean="0">
                <a:solidFill>
                  <a:schemeClr val="bg1"/>
                </a:solidFill>
              </a:rPr>
              <a:t>.</a:t>
            </a:r>
            <a:endParaRPr lang="ru-RU" sz="2800" dirty="0" smtClean="0">
              <a:solidFill>
                <a:schemeClr val="bg1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uk-UA" sz="3500" dirty="0" smtClean="0">
                <a:solidFill>
                  <a:schemeClr val="bg1"/>
                </a:solidFill>
              </a:rPr>
              <a:t>На малюнку зображено</a:t>
            </a:r>
          </a:p>
          <a:p>
            <a:pPr marL="0" indent="0" algn="just">
              <a:buNone/>
            </a:pPr>
            <a:r>
              <a:rPr lang="uk-UA" sz="3500" dirty="0" smtClean="0">
                <a:solidFill>
                  <a:schemeClr val="bg1"/>
                </a:solidFill>
              </a:rPr>
              <a:t>бджолу, яка виконує</a:t>
            </a:r>
          </a:p>
          <a:p>
            <a:pPr marL="0" indent="0" algn="just">
              <a:buNone/>
            </a:pPr>
            <a:r>
              <a:rPr lang="uk-UA" sz="3500" dirty="0" smtClean="0">
                <a:solidFill>
                  <a:schemeClr val="bg1"/>
                </a:solidFill>
              </a:rPr>
              <a:t>танок всередині </a:t>
            </a:r>
          </a:p>
          <a:p>
            <a:pPr marL="0" indent="0" algn="just">
              <a:buNone/>
            </a:pPr>
            <a:r>
              <a:rPr lang="uk-UA" sz="3500" dirty="0" smtClean="0">
                <a:solidFill>
                  <a:schemeClr val="bg1"/>
                </a:solidFill>
              </a:rPr>
              <a:t>вулика на </a:t>
            </a:r>
          </a:p>
          <a:p>
            <a:pPr marL="0" indent="0" algn="just">
              <a:buNone/>
            </a:pPr>
            <a:r>
              <a:rPr lang="uk-UA" sz="3500" dirty="0" smtClean="0">
                <a:solidFill>
                  <a:schemeClr val="bg1"/>
                </a:solidFill>
              </a:rPr>
              <a:t>горизонтальній поверхні медових стільників. Якщо середня частина цифри 8 указує чітко вгору, це означає, що бджоли знайдуть собі їжу, якщо полетять прямо до сонця. Якщо ж середня частина цифри 8 указує вправо, їжа знаходиться праворуч від сонця. </a:t>
            </a:r>
          </a:p>
          <a:p>
            <a:pPr marL="0" indent="0" algn="just">
              <a:buNone/>
            </a:pPr>
            <a:endParaRPr lang="uk-UA" sz="35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4355976" y="2276872"/>
            <a:ext cx="468052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34924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48578</TotalTime>
  <Words>1192</Words>
  <Application>Microsoft Office PowerPoint</Application>
  <PresentationFormat>Екран (4:3)</PresentationFormat>
  <Paragraphs>246</Paragraphs>
  <Slides>33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4" baseType="lpstr">
      <vt:lpstr>Тема Office</vt:lpstr>
      <vt:lpstr>PISA 2018:  ЧИТАННЯ  (провідна галузь дослідження) ПРИКЛАДИ ЗАВДАНЬ </vt:lpstr>
      <vt:lpstr>Мета</vt:lpstr>
      <vt:lpstr>PISA 2018: читацька грамотність</vt:lpstr>
      <vt:lpstr>Вимірювання читацької грамотності</vt:lpstr>
      <vt:lpstr>Тексти:  одиничні й множинні</vt:lpstr>
      <vt:lpstr> Множинний текст: ГРАФІТІ </vt:lpstr>
      <vt:lpstr>Слайд 7</vt:lpstr>
      <vt:lpstr>Нетекстові формати</vt:lpstr>
      <vt:lpstr> Залучення нетекстового формату: ЗБІР НЕКТАРУ </vt:lpstr>
      <vt:lpstr>Завдання: Яка мета танцю бджіл? </vt:lpstr>
      <vt:lpstr>Цілісні тексти  </vt:lpstr>
      <vt:lpstr>Перервані тексти</vt:lpstr>
      <vt:lpstr>    Перерваний текст: Бібліотечна система Морленда      За бібліотечною системою Морленда нові члени бібліотеки отримують закладку з розкладом її роботи.       Завдання 1:  Яка з бібліотек ще відкрита о 6-ій годині вечора по п’ятницях?    </vt:lpstr>
      <vt:lpstr>Змішані тексти</vt:lpstr>
      <vt:lpstr> Завдання: тип тексту – читацькі процеси </vt:lpstr>
      <vt:lpstr>Завдання</vt:lpstr>
      <vt:lpstr>   Приклад комплексного завдання: Зразок сценарію з трьома включеними завданнями.    </vt:lpstr>
      <vt:lpstr>Завдання: Проглянь і знайди (одиничний текст).</vt:lpstr>
      <vt:lpstr> Завдання: Умовиводи на основі множинних текстів  </vt:lpstr>
      <vt:lpstr> Завдання:  Оціни і осмисли  </vt:lpstr>
      <vt:lpstr>Слайд 21</vt:lpstr>
      <vt:lpstr>Слайд 22</vt:lpstr>
      <vt:lpstr>    PIRLS: розробку завдань регулюють  аспекти читання </vt:lpstr>
      <vt:lpstr>                         Розробку завдань для тестування якості читання та розуміння тексту регулюють п’ять аспектів: </vt:lpstr>
      <vt:lpstr>Отримання та відтворення інформації </vt:lpstr>
      <vt:lpstr>Завдання на отримання й відтворення інформації</vt:lpstr>
      <vt:lpstr>Інтерпретація -</vt:lpstr>
      <vt:lpstr>       Узагальнення </vt:lpstr>
      <vt:lpstr>Формування широкого розуміння на основі узагальнення й інтерпретації</vt:lpstr>
      <vt:lpstr>Обдумування та оцінювання</vt:lpstr>
      <vt:lpstr>Обдумування та оцінювання</vt:lpstr>
      <vt:lpstr>Формати завдань </vt:lpstr>
      <vt:lpstr>PIRLS: аспекти учнівської читацької спроможності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</dc:creator>
  <cp:lastModifiedBy>XTreme</cp:lastModifiedBy>
  <cp:revision>182</cp:revision>
  <dcterms:created xsi:type="dcterms:W3CDTF">2014-09-24T19:51:25Z</dcterms:created>
  <dcterms:modified xsi:type="dcterms:W3CDTF">2017-02-24T07:42:51Z</dcterms:modified>
</cp:coreProperties>
</file>