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7" r:id="rId11"/>
    <p:sldId id="265" r:id="rId12"/>
    <p:sldId id="266" r:id="rId13"/>
    <p:sldId id="268" r:id="rId14"/>
    <p:sldId id="270" r:id="rId15"/>
    <p:sldId id="269" r:id="rId16"/>
    <p:sldId id="272" r:id="rId17"/>
    <p:sldId id="271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Лист1!$B$5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Лист1!$C$4:$I$4</c:f>
              <c:strCache>
                <c:ptCount val="7"/>
                <c:pt idx="0">
                  <c:v>Кількість вчителів</c:v>
                </c:pt>
                <c:pt idx="1">
                  <c:v>Вища категорія</c:v>
                </c:pt>
                <c:pt idx="2">
                  <c:v>І категорія</c:v>
                </c:pt>
                <c:pt idx="3">
                  <c:v>ІІ категорія</c:v>
                </c:pt>
                <c:pt idx="4">
                  <c:v>спеціаліст</c:v>
                </c:pt>
                <c:pt idx="5">
                  <c:v>Учитель-мет.</c:v>
                </c:pt>
                <c:pt idx="6">
                  <c:v>Ст. вчитель</c:v>
                </c:pt>
              </c:strCache>
            </c:strRef>
          </c:cat>
          <c:val>
            <c:numRef>
              <c:f>Лист1!$C$5:$I$5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0-5566-411C-9603-4F10843F17FA}"/>
            </c:ext>
          </c:extLst>
        </c:ser>
        <c:ser>
          <c:idx val="1"/>
          <c:order val="1"/>
          <c:tx>
            <c:strRef>
              <c:f>Лист1!$B$6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Лист1!$C$4:$I$4</c:f>
              <c:strCache>
                <c:ptCount val="7"/>
                <c:pt idx="0">
                  <c:v>Кількість вчителів</c:v>
                </c:pt>
                <c:pt idx="1">
                  <c:v>Вища категорія</c:v>
                </c:pt>
                <c:pt idx="2">
                  <c:v>І категорія</c:v>
                </c:pt>
                <c:pt idx="3">
                  <c:v>ІІ категорія</c:v>
                </c:pt>
                <c:pt idx="4">
                  <c:v>спеціаліст</c:v>
                </c:pt>
                <c:pt idx="5">
                  <c:v>Учитель-мет.</c:v>
                </c:pt>
                <c:pt idx="6">
                  <c:v>Ст. вчитель</c:v>
                </c:pt>
              </c:strCache>
            </c:strRef>
          </c:cat>
          <c:val>
            <c:numRef>
              <c:f>Лист1!$C$6:$I$6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5566-411C-9603-4F10843F17FA}"/>
            </c:ext>
          </c:extLst>
        </c:ser>
        <c:ser>
          <c:idx val="2"/>
          <c:order val="2"/>
          <c:tx>
            <c:strRef>
              <c:f>Лист1!$B$7</c:f>
              <c:strCache>
                <c:ptCount val="1"/>
                <c:pt idx="0">
                  <c:v>2020/2021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Лист1!$C$4:$I$4</c:f>
              <c:strCache>
                <c:ptCount val="7"/>
                <c:pt idx="0">
                  <c:v>Кількість вчителів</c:v>
                </c:pt>
                <c:pt idx="1">
                  <c:v>Вища категорія</c:v>
                </c:pt>
                <c:pt idx="2">
                  <c:v>І категорія</c:v>
                </c:pt>
                <c:pt idx="3">
                  <c:v>ІІ категорія</c:v>
                </c:pt>
                <c:pt idx="4">
                  <c:v>спеціаліст</c:v>
                </c:pt>
                <c:pt idx="5">
                  <c:v>Учитель-мет.</c:v>
                </c:pt>
                <c:pt idx="6">
                  <c:v>Ст. вчитель</c:v>
                </c:pt>
              </c:strCache>
            </c:strRef>
          </c:cat>
          <c:val>
            <c:numRef>
              <c:f>Лист1!$C$7:$I$7</c:f>
              <c:numCache>
                <c:formatCode>General</c:formatCode>
                <c:ptCount val="7"/>
                <c:pt idx="0">
                  <c:v>46</c:v>
                </c:pt>
                <c:pt idx="1">
                  <c:v>18</c:v>
                </c:pt>
                <c:pt idx="2">
                  <c:v>5</c:v>
                </c:pt>
                <c:pt idx="3">
                  <c:v>10</c:v>
                </c:pt>
                <c:pt idx="4">
                  <c:v>9</c:v>
                </c:pt>
                <c:pt idx="5">
                  <c:v>4</c:v>
                </c:pt>
                <c:pt idx="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66-411C-9603-4F10843F17FA}"/>
            </c:ext>
          </c:extLst>
        </c:ser>
        <c:ser>
          <c:idx val="3"/>
          <c:order val="3"/>
          <c:tx>
            <c:strRef>
              <c:f>Лист1!$B$8</c:f>
              <c:strCache>
                <c:ptCount val="1"/>
                <c:pt idx="0">
                  <c:v>2021/2022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Лист1!$C$4:$I$4</c:f>
              <c:strCache>
                <c:ptCount val="7"/>
                <c:pt idx="0">
                  <c:v>Кількість вчителів</c:v>
                </c:pt>
                <c:pt idx="1">
                  <c:v>Вища категорія</c:v>
                </c:pt>
                <c:pt idx="2">
                  <c:v>І категорія</c:v>
                </c:pt>
                <c:pt idx="3">
                  <c:v>ІІ категорія</c:v>
                </c:pt>
                <c:pt idx="4">
                  <c:v>спеціаліст</c:v>
                </c:pt>
                <c:pt idx="5">
                  <c:v>Учитель-мет.</c:v>
                </c:pt>
                <c:pt idx="6">
                  <c:v>Ст. вчитель</c:v>
                </c:pt>
              </c:strCache>
            </c:strRef>
          </c:cat>
          <c:val>
            <c:numRef>
              <c:f>Лист1!$C$8:$I$8</c:f>
              <c:numCache>
                <c:formatCode>General</c:formatCode>
                <c:ptCount val="7"/>
                <c:pt idx="0">
                  <c:v>49</c:v>
                </c:pt>
                <c:pt idx="1">
                  <c:v>19</c:v>
                </c:pt>
                <c:pt idx="2">
                  <c:v>10</c:v>
                </c:pt>
                <c:pt idx="3">
                  <c:v>7</c:v>
                </c:pt>
                <c:pt idx="4">
                  <c:v>14</c:v>
                </c:pt>
                <c:pt idx="5">
                  <c:v>4</c:v>
                </c:pt>
                <c:pt idx="6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66-411C-9603-4F10843F17FA}"/>
            </c:ext>
          </c:extLst>
        </c:ser>
        <c:ser>
          <c:idx val="4"/>
          <c:order val="4"/>
          <c:tx>
            <c:strRef>
              <c:f>Лист1!$B$9</c:f>
              <c:strCache>
                <c:ptCount val="1"/>
                <c:pt idx="0">
                  <c:v>2022/2023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Лист1!$C$4:$I$4</c:f>
              <c:strCache>
                <c:ptCount val="7"/>
                <c:pt idx="0">
                  <c:v>Кількість вчителів</c:v>
                </c:pt>
                <c:pt idx="1">
                  <c:v>Вища категорія</c:v>
                </c:pt>
                <c:pt idx="2">
                  <c:v>І категорія</c:v>
                </c:pt>
                <c:pt idx="3">
                  <c:v>ІІ категорія</c:v>
                </c:pt>
                <c:pt idx="4">
                  <c:v>спеціаліст</c:v>
                </c:pt>
                <c:pt idx="5">
                  <c:v>Учитель-мет.</c:v>
                </c:pt>
                <c:pt idx="6">
                  <c:v>Ст. вчитель</c:v>
                </c:pt>
              </c:strCache>
            </c:strRef>
          </c:cat>
          <c:val>
            <c:numRef>
              <c:f>Лист1!$C$9:$I$9</c:f>
              <c:numCache>
                <c:formatCode>General</c:formatCode>
                <c:ptCount val="7"/>
                <c:pt idx="0">
                  <c:v>49</c:v>
                </c:pt>
                <c:pt idx="1">
                  <c:v>21</c:v>
                </c:pt>
                <c:pt idx="2">
                  <c:v>8</c:v>
                </c:pt>
                <c:pt idx="3">
                  <c:v>5</c:v>
                </c:pt>
                <c:pt idx="4">
                  <c:v>13</c:v>
                </c:pt>
                <c:pt idx="5">
                  <c:v>4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66-411C-9603-4F10843F17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9277008"/>
        <c:axId val="469282256"/>
        <c:axId val="0"/>
      </c:bar3DChart>
      <c:catAx>
        <c:axId val="46927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69282256"/>
        <c:crosses val="autoZero"/>
        <c:auto val="1"/>
        <c:lblAlgn val="ctr"/>
        <c:lblOffset val="100"/>
        <c:noMultiLvlLbl val="0"/>
      </c:catAx>
      <c:valAx>
        <c:axId val="46928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6927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8138614083495973E-2"/>
          <c:y val="1.8016806722689075E-2"/>
          <c:w val="0.97186138591650406"/>
          <c:h val="0.869010785416528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Аркуш1!$B$2</c:f>
              <c:strCache>
                <c:ptCount val="1"/>
                <c:pt idx="0">
                  <c:v>Високий рівень, %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Аркуш1!$A$3:$A$16</c:f>
              <c:strCache>
                <c:ptCount val="14"/>
                <c:pt idx="0">
                  <c:v>5-А</c:v>
                </c:pt>
                <c:pt idx="1">
                  <c:v>5-Б</c:v>
                </c:pt>
                <c:pt idx="2">
                  <c:v>6-А</c:v>
                </c:pt>
                <c:pt idx="3">
                  <c:v>6-Б</c:v>
                </c:pt>
                <c:pt idx="4">
                  <c:v>7-А</c:v>
                </c:pt>
                <c:pt idx="5">
                  <c:v>7-Б</c:v>
                </c:pt>
                <c:pt idx="6">
                  <c:v>8-А</c:v>
                </c:pt>
                <c:pt idx="7">
                  <c:v>8-Б</c:v>
                </c:pt>
                <c:pt idx="8">
                  <c:v>9-А</c:v>
                </c:pt>
                <c:pt idx="9">
                  <c:v>9-Б</c:v>
                </c:pt>
                <c:pt idx="10">
                  <c:v>10-А</c:v>
                </c:pt>
                <c:pt idx="11">
                  <c:v>10-Б</c:v>
                </c:pt>
                <c:pt idx="12">
                  <c:v>11-А</c:v>
                </c:pt>
                <c:pt idx="13">
                  <c:v>11-Б</c:v>
                </c:pt>
              </c:strCache>
            </c:strRef>
          </c:cat>
          <c:val>
            <c:numRef>
              <c:f>Аркуш1!$B$3:$B$16</c:f>
              <c:numCache>
                <c:formatCode>General</c:formatCode>
                <c:ptCount val="14"/>
                <c:pt idx="0">
                  <c:v>12</c:v>
                </c:pt>
                <c:pt idx="1">
                  <c:v>17.899999999999999</c:v>
                </c:pt>
                <c:pt idx="2">
                  <c:v>16</c:v>
                </c:pt>
                <c:pt idx="3">
                  <c:v>4.5</c:v>
                </c:pt>
                <c:pt idx="4">
                  <c:v>20</c:v>
                </c:pt>
                <c:pt idx="5">
                  <c:v>11</c:v>
                </c:pt>
                <c:pt idx="6">
                  <c:v>12</c:v>
                </c:pt>
                <c:pt idx="7">
                  <c:v>10</c:v>
                </c:pt>
                <c:pt idx="8">
                  <c:v>8.6999999999999993</c:v>
                </c:pt>
                <c:pt idx="9">
                  <c:v>12</c:v>
                </c:pt>
                <c:pt idx="10">
                  <c:v>6</c:v>
                </c:pt>
                <c:pt idx="11">
                  <c:v>7</c:v>
                </c:pt>
                <c:pt idx="12">
                  <c:v>25</c:v>
                </c:pt>
                <c:pt idx="1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00-403C-A2A9-C060E4D17E01}"/>
            </c:ext>
          </c:extLst>
        </c:ser>
        <c:ser>
          <c:idx val="1"/>
          <c:order val="1"/>
          <c:tx>
            <c:strRef>
              <c:f>Аркуш1!$C$2</c:f>
              <c:strCache>
                <c:ptCount val="1"/>
                <c:pt idx="0">
                  <c:v>Достатній рівень, %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Аркуш1!$A$3:$A$16</c:f>
              <c:strCache>
                <c:ptCount val="14"/>
                <c:pt idx="0">
                  <c:v>5-А</c:v>
                </c:pt>
                <c:pt idx="1">
                  <c:v>5-Б</c:v>
                </c:pt>
                <c:pt idx="2">
                  <c:v>6-А</c:v>
                </c:pt>
                <c:pt idx="3">
                  <c:v>6-Б</c:v>
                </c:pt>
                <c:pt idx="4">
                  <c:v>7-А</c:v>
                </c:pt>
                <c:pt idx="5">
                  <c:v>7-Б</c:v>
                </c:pt>
                <c:pt idx="6">
                  <c:v>8-А</c:v>
                </c:pt>
                <c:pt idx="7">
                  <c:v>8-Б</c:v>
                </c:pt>
                <c:pt idx="8">
                  <c:v>9-А</c:v>
                </c:pt>
                <c:pt idx="9">
                  <c:v>9-Б</c:v>
                </c:pt>
                <c:pt idx="10">
                  <c:v>10-А</c:v>
                </c:pt>
                <c:pt idx="11">
                  <c:v>10-Б</c:v>
                </c:pt>
                <c:pt idx="12">
                  <c:v>11-А</c:v>
                </c:pt>
                <c:pt idx="13">
                  <c:v>11-Б</c:v>
                </c:pt>
              </c:strCache>
            </c:strRef>
          </c:cat>
          <c:val>
            <c:numRef>
              <c:f>Аркуш1!$C$3:$C$16</c:f>
              <c:numCache>
                <c:formatCode>General</c:formatCode>
                <c:ptCount val="14"/>
                <c:pt idx="0">
                  <c:v>68</c:v>
                </c:pt>
                <c:pt idx="1">
                  <c:v>64.2</c:v>
                </c:pt>
                <c:pt idx="2">
                  <c:v>68</c:v>
                </c:pt>
                <c:pt idx="3">
                  <c:v>45.5</c:v>
                </c:pt>
                <c:pt idx="4">
                  <c:v>52</c:v>
                </c:pt>
                <c:pt idx="5">
                  <c:v>26</c:v>
                </c:pt>
                <c:pt idx="6">
                  <c:v>32</c:v>
                </c:pt>
                <c:pt idx="7">
                  <c:v>43</c:v>
                </c:pt>
                <c:pt idx="8">
                  <c:v>56.5</c:v>
                </c:pt>
                <c:pt idx="9">
                  <c:v>60</c:v>
                </c:pt>
                <c:pt idx="10">
                  <c:v>35</c:v>
                </c:pt>
                <c:pt idx="11">
                  <c:v>35</c:v>
                </c:pt>
                <c:pt idx="12">
                  <c:v>56</c:v>
                </c:pt>
                <c:pt idx="13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00-403C-A2A9-C060E4D17E01}"/>
            </c:ext>
          </c:extLst>
        </c:ser>
        <c:ser>
          <c:idx val="2"/>
          <c:order val="2"/>
          <c:tx>
            <c:strRef>
              <c:f>Аркуш1!$D$2</c:f>
              <c:strCache>
                <c:ptCount val="1"/>
                <c:pt idx="0">
                  <c:v>Середній рівень, %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Аркуш1!$A$3:$A$16</c:f>
              <c:strCache>
                <c:ptCount val="14"/>
                <c:pt idx="0">
                  <c:v>5-А</c:v>
                </c:pt>
                <c:pt idx="1">
                  <c:v>5-Б</c:v>
                </c:pt>
                <c:pt idx="2">
                  <c:v>6-А</c:v>
                </c:pt>
                <c:pt idx="3">
                  <c:v>6-Б</c:v>
                </c:pt>
                <c:pt idx="4">
                  <c:v>7-А</c:v>
                </c:pt>
                <c:pt idx="5">
                  <c:v>7-Б</c:v>
                </c:pt>
                <c:pt idx="6">
                  <c:v>8-А</c:v>
                </c:pt>
                <c:pt idx="7">
                  <c:v>8-Б</c:v>
                </c:pt>
                <c:pt idx="8">
                  <c:v>9-А</c:v>
                </c:pt>
                <c:pt idx="9">
                  <c:v>9-Б</c:v>
                </c:pt>
                <c:pt idx="10">
                  <c:v>10-А</c:v>
                </c:pt>
                <c:pt idx="11">
                  <c:v>10-Б</c:v>
                </c:pt>
                <c:pt idx="12">
                  <c:v>11-А</c:v>
                </c:pt>
                <c:pt idx="13">
                  <c:v>11-Б</c:v>
                </c:pt>
              </c:strCache>
            </c:strRef>
          </c:cat>
          <c:val>
            <c:numRef>
              <c:f>Аркуш1!$D$3:$D$16</c:f>
              <c:numCache>
                <c:formatCode>General</c:formatCode>
                <c:ptCount val="14"/>
                <c:pt idx="0">
                  <c:v>20</c:v>
                </c:pt>
                <c:pt idx="1">
                  <c:v>17.899999999999999</c:v>
                </c:pt>
                <c:pt idx="2">
                  <c:v>16</c:v>
                </c:pt>
                <c:pt idx="3">
                  <c:v>50</c:v>
                </c:pt>
                <c:pt idx="4">
                  <c:v>28</c:v>
                </c:pt>
                <c:pt idx="5">
                  <c:v>63</c:v>
                </c:pt>
                <c:pt idx="6">
                  <c:v>56</c:v>
                </c:pt>
                <c:pt idx="7">
                  <c:v>47</c:v>
                </c:pt>
                <c:pt idx="8">
                  <c:v>34.799999999999997</c:v>
                </c:pt>
                <c:pt idx="9">
                  <c:v>28</c:v>
                </c:pt>
                <c:pt idx="10">
                  <c:v>59</c:v>
                </c:pt>
                <c:pt idx="11">
                  <c:v>61</c:v>
                </c:pt>
                <c:pt idx="12">
                  <c:v>19</c:v>
                </c:pt>
                <c:pt idx="1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00-403C-A2A9-C060E4D17E01}"/>
            </c:ext>
          </c:extLst>
        </c:ser>
        <c:ser>
          <c:idx val="3"/>
          <c:order val="3"/>
          <c:tx>
            <c:strRef>
              <c:f>Аркуш1!$E$2</c:f>
              <c:strCache>
                <c:ptCount val="1"/>
                <c:pt idx="0">
                  <c:v>Початковий рівень, %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Аркуш1!$A$3:$A$16</c:f>
              <c:strCache>
                <c:ptCount val="14"/>
                <c:pt idx="0">
                  <c:v>5-А</c:v>
                </c:pt>
                <c:pt idx="1">
                  <c:v>5-Б</c:v>
                </c:pt>
                <c:pt idx="2">
                  <c:v>6-А</c:v>
                </c:pt>
                <c:pt idx="3">
                  <c:v>6-Б</c:v>
                </c:pt>
                <c:pt idx="4">
                  <c:v>7-А</c:v>
                </c:pt>
                <c:pt idx="5">
                  <c:v>7-Б</c:v>
                </c:pt>
                <c:pt idx="6">
                  <c:v>8-А</c:v>
                </c:pt>
                <c:pt idx="7">
                  <c:v>8-Б</c:v>
                </c:pt>
                <c:pt idx="8">
                  <c:v>9-А</c:v>
                </c:pt>
                <c:pt idx="9">
                  <c:v>9-Б</c:v>
                </c:pt>
                <c:pt idx="10">
                  <c:v>10-А</c:v>
                </c:pt>
                <c:pt idx="11">
                  <c:v>10-Б</c:v>
                </c:pt>
                <c:pt idx="12">
                  <c:v>11-А</c:v>
                </c:pt>
                <c:pt idx="13">
                  <c:v>11-Б</c:v>
                </c:pt>
              </c:strCache>
            </c:strRef>
          </c:cat>
          <c:val>
            <c:numRef>
              <c:f>Аркуш1!$E$3:$E$16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00-403C-A2A9-C060E4D17E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18569488"/>
        <c:axId val="1918569904"/>
        <c:axId val="0"/>
      </c:bar3DChart>
      <c:catAx>
        <c:axId val="191856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918569904"/>
        <c:crosses val="autoZero"/>
        <c:auto val="1"/>
        <c:lblAlgn val="ctr"/>
        <c:lblOffset val="100"/>
        <c:noMultiLvlLbl val="0"/>
      </c:catAx>
      <c:valAx>
        <c:axId val="1918569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918569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701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19813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739184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9759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966559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2098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816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15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84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07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89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3493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31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2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82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662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0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l-kol.blogspot.com/2020/04/blog-post.html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5513" y="415637"/>
            <a:ext cx="11529549" cy="3358341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Комунальний заклад «Новопокровський опорний ліцей» Чугуївського району Харківської області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23897" y="4985197"/>
            <a:ext cx="6671165" cy="1126283"/>
          </a:xfrm>
        </p:spPr>
        <p:txBody>
          <a:bodyPr>
            <a:noAutofit/>
          </a:bodyPr>
          <a:lstStyle/>
          <a:p>
            <a:r>
              <a:rPr lang="uk-UA" sz="3200" dirty="0"/>
              <a:t>Звіт директора ліцею </a:t>
            </a:r>
          </a:p>
          <a:p>
            <a:r>
              <a:rPr lang="uk-UA" sz="3200" b="1" dirty="0"/>
              <a:t>Дегтярьової Кристини Юріївни</a:t>
            </a:r>
            <a:endParaRPr lang="en-US" sz="3200" b="1" dirty="0"/>
          </a:p>
        </p:txBody>
      </p:sp>
      <p:pic>
        <p:nvPicPr>
          <p:cNvPr id="4" name="Рисунок 3" descr="User:Stanislavovich - Wikimedia Comm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206137"/>
            <a:ext cx="2614699" cy="36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04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D5FB3D-BB1B-42FF-95BA-707DD171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656" y="106326"/>
            <a:ext cx="5273933" cy="3322674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 </a:t>
            </a:r>
            <a:r>
              <a:rPr lang="ru-RU" sz="27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Надія Анохіна стала лауреатом І ступеня у номінації «Естрадний вокал» в Міжнародному благодійному конкурсі «Талановита планета 2022 Україна-Европа»</a:t>
            </a:r>
            <a:br>
              <a:rPr lang="ru-RU" sz="27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Демидова О. А.</a:t>
            </a:r>
            <a:br>
              <a:rPr lang="ru-RU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CE03CD-EFE5-43E4-9BC8-323098198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" y="314668"/>
            <a:ext cx="5883349" cy="4232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523C9B-33A5-4AB8-8B41-FF7288A1B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236" y="2784672"/>
            <a:ext cx="5773663" cy="4232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48172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7C0B5-E761-42B2-A88A-3A664DA04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7944" y="262603"/>
            <a:ext cx="2934770" cy="38202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 старшої групи Новопокровського опорного ліцею активно готувалися до школи, вивчали літери та букви, тренувалися писати у зошиті.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5AB2C1-0E5C-45BD-ABF3-3B4265A98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2" y="-3106"/>
            <a:ext cx="2312582" cy="3083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57540D-8671-492F-B913-2AE75BAAF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014" y="-92480"/>
            <a:ext cx="2482702" cy="331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B5F3EE-80B4-4216-A6C0-A6D7F37D7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29" y="3169710"/>
            <a:ext cx="2482702" cy="3310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974869-CAFD-4F45-AC05-E4D02BBC4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603" y="3226085"/>
            <a:ext cx="2789669" cy="331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4EA914-261F-412C-A4C3-6024178EA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6788" y="-182046"/>
            <a:ext cx="2698971" cy="3607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35B7E99-F827-4A1A-A712-3B3CC8497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8407" y="3758920"/>
            <a:ext cx="3714307" cy="2785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3851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50E32-3E72-4B77-A34D-B2388C21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518" y="180754"/>
            <a:ext cx="9223770" cy="595424"/>
          </a:xfrm>
        </p:spPr>
        <p:txBody>
          <a:bodyPr>
            <a:normAutofit/>
          </a:bodyPr>
          <a:lstStyle/>
          <a:p>
            <a: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Готувалися до Святого Миколая та новорічних свят!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614AAA-FEC2-464D-843B-E047A610A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153" y="1173791"/>
            <a:ext cx="2703106" cy="3604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D35DFA-34D8-4DE0-95B3-2C83EE38E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120" y="744282"/>
            <a:ext cx="2434191" cy="32455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0D1CC9-605B-4486-8914-35A8E7B5C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531" y="776178"/>
            <a:ext cx="2565320" cy="3428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B9148A-4D28-428F-A2E8-A7283CAAD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367" y="3882138"/>
            <a:ext cx="2910367" cy="2910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B7B3BAC-F290-4CEE-9722-456CE76AD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916" y="3882138"/>
            <a:ext cx="2330414" cy="3107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B5A39F4-C293-4C91-AA41-FCC773E61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90" y="2091733"/>
            <a:ext cx="2434191" cy="3245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88F4E17-B9AF-4DB1-A931-75494C362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223" y="724419"/>
            <a:ext cx="2434191" cy="3245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3595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BC7EB-568E-4D22-B1C9-E6012E8C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06326"/>
            <a:ext cx="8911687" cy="1147578"/>
          </a:xfrm>
        </p:spPr>
        <p:txBody>
          <a:bodyPr>
            <a:normAutofit fontScale="90000"/>
          </a:bodyPr>
          <a:lstStyle/>
          <a:p>
            <a:r>
              <a:rPr lang="en-US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 старшої групи Новопокровського опорного ліцею пров</a:t>
            </a:r>
            <a:r>
              <a:rPr lang="uk-UA" sz="24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</a:t>
            </a:r>
            <a: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 онлайн заняття «Символи Незалежної України», напередодні Дня Соборності України.</a:t>
            </a:r>
            <a:b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31EF08-1187-4B05-B7AF-95A4ECE9A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69" y="1424762"/>
            <a:ext cx="2203348" cy="293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A4E046-89BE-482E-84F3-28312E64C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024" y="1257854"/>
            <a:ext cx="2203348" cy="293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145B85-669B-41BE-9A46-6102D1C2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833" y="1043159"/>
            <a:ext cx="2230622" cy="2974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2EEC91-4709-49E4-96B6-68FE67D40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830" y="1043159"/>
            <a:ext cx="2374220" cy="3152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E81CB75-21DD-4257-AB00-1D1415C7A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7409" y="3773272"/>
            <a:ext cx="2093313" cy="2798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67C082-E6D6-4DF2-9E33-CC419666B9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6673" y="3814048"/>
            <a:ext cx="2203349" cy="2937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0752AE-EF32-4173-B5C6-72B2DDDAD3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1603" y="3814048"/>
            <a:ext cx="2203349" cy="2937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5452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90A251-E590-49C7-A686-E46DC2C37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622" y="1430304"/>
            <a:ext cx="3625556" cy="4826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63B590-C1E0-48C1-BF90-217485F33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668" y="1169132"/>
            <a:ext cx="4797442" cy="3418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7BAF7-D552-4B2C-B57E-866E68553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12800"/>
            <a:ext cx="8911687" cy="1190847"/>
          </a:xfrm>
        </p:spPr>
        <p:txBody>
          <a:bodyPr>
            <a:normAutofit/>
          </a:bodyPr>
          <a:lstStyle/>
          <a:p>
            <a:r>
              <a:rPr lang="en-US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Учні 6-го класу Новопокровського опорного ліцею писали листи-привітання до Дня Збройних Сил України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796860-2C85-4719-836A-B34E1B389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277" y="1268075"/>
            <a:ext cx="1945016" cy="3458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09FD13-B5CA-4CC5-B01A-06149F38C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062" y="4311901"/>
            <a:ext cx="3935697" cy="2213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2C91E6-9366-47EB-AAD9-E49746B81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611" y="1315922"/>
            <a:ext cx="2343666" cy="3124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2ADE93-EC05-4E40-AAA7-1C38BE36AD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6331" y="4004749"/>
            <a:ext cx="2161334" cy="2878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37869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7246B-7016-4593-85A1-7BA511F7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864" y="1828801"/>
            <a:ext cx="3870250" cy="1275907"/>
          </a:xfrm>
        </p:spPr>
        <p:txBody>
          <a:bodyPr>
            <a:normAutofit fontScale="90000"/>
          </a:bodyPr>
          <a:lstStyle/>
          <a:p>
            <a:r>
              <a:rPr lang="en-US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Глітко Даниїл учень 9 класу Новопокровського опорного ліцею став переможцем XV Всеукраїнської інтернет-олімпіади «На урок» з фізики.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Семененко Ю.В.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12147D-F56F-4E0B-8199-417320CE8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886" y="-66966"/>
            <a:ext cx="4921779" cy="692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06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A91BC-5D90-4E0F-B5F7-A5E00C984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252" y="85060"/>
            <a:ext cx="10175542" cy="1500964"/>
          </a:xfrm>
        </p:spPr>
        <p:txBody>
          <a:bodyPr>
            <a:noAutofit/>
          </a:bodyPr>
          <a:lstStyle/>
          <a:p>
            <a:r>
              <a:rPr lang="en-US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 листопада учні Новопокровського опорного ліцею взяли участь у ІІ (районному) етапі ХХІІІ Міжнародного конкурсу</a:t>
            </a:r>
            <a:r>
              <a:rPr lang="en-US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 української мови імені Петра Яцика та ІІ етапі ХІІІ Міжнародного мовно-літературного конкурсу</a:t>
            </a:r>
            <a:b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учнівської та студентської молоді імені Тараса Шевченка у 2022/2023 навчальному році</a:t>
            </a:r>
            <a:r>
              <a:rPr lang="en-US" sz="24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2D5FEE-C760-4D92-8D11-240FF122A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1" y="2071880"/>
            <a:ext cx="2574934" cy="3433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E9D9E9-8D1C-46C9-928B-11CA7CF11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976" y="3293484"/>
            <a:ext cx="2673387" cy="3564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A922D2-25DB-4BB5-BB67-D1344A240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580" y="2097416"/>
            <a:ext cx="2826377" cy="376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C6A027-074B-463E-AAAC-37395DCCC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816" y="3356132"/>
            <a:ext cx="2201019" cy="384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AC6F64-F6D4-48A1-8C76-C3D0B6DE8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8363" y="2108237"/>
            <a:ext cx="2738512" cy="3651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3199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FE279-9F7A-4EAD-89D3-D367AACB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331" y="1"/>
            <a:ext cx="9580119" cy="2211572"/>
          </a:xfrm>
        </p:spPr>
        <p:txBody>
          <a:bodyPr>
            <a:normAutofit/>
          </a:bodyPr>
          <a:lstStyle/>
          <a:p>
            <a:r>
              <a:rPr lang="en-US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 листопада 2022 року в режимі онлайн Комунальним закладом «Харківська обласна Мала академія наук Харківської обласної ради» було проведено </a:t>
            </a:r>
            <a:r>
              <a:rPr lang="en-US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ІІ Обласну учнівську науково-практичну конференцію Харківського територіального відділення Малої академії наук України, присвячену 300-річчю від дня народження Г.С. Сковороди.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B486B9-A147-4B7B-B236-476C5A396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996" y="3276432"/>
            <a:ext cx="3289004" cy="24667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7361BB-926E-4DEE-A8D1-6EDAFA9F2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47" y="4784528"/>
            <a:ext cx="3444095" cy="2583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3BF52F-5E35-4A68-891B-A390CB797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845" y="2161619"/>
            <a:ext cx="2169141" cy="469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7B39FB-E724-4A7E-9E49-E404650FB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44" y="2302563"/>
            <a:ext cx="1861646" cy="4030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5B46D1-67A6-496A-B085-CE536FB00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790" y="2161619"/>
            <a:ext cx="3802348" cy="2851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6772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447C0-0F49-49E9-B146-E97B273AF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167" y="309084"/>
            <a:ext cx="9686445" cy="1200740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У б</a:t>
            </a:r>
            <a: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ібліотеці Новопокровського опорного ліцею оформлювались книжкові виставки та інсталяції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522BF0-75D9-4F19-97B7-E061FBFEA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17" y="3980575"/>
            <a:ext cx="4126960" cy="30952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00B84E-6091-49B3-A494-758C3DE86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484" y="4526584"/>
            <a:ext cx="4294898" cy="24158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7FBE1D-C168-4084-BFF7-50ED2F7DA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748" y="1123476"/>
            <a:ext cx="2862201" cy="38162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79F785F-6AA1-4315-B2BA-9D37854DC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653" y="1066967"/>
            <a:ext cx="2709291" cy="36123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9D53B7-DA6E-44C2-9FC6-00FDEA96C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282" y="4062781"/>
            <a:ext cx="2321414" cy="30952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889E8DB-5E43-427C-987C-813211989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105" y="1290538"/>
            <a:ext cx="4782288" cy="269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6000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E7A15B-69D1-428B-94CC-4204FD012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13" y="42529"/>
            <a:ext cx="5591115" cy="141734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У ліцеї створений клас Безпеки, для проведення тематичних заходів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b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58AA4F-5B8F-4549-B8DF-DF8B5DFBF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308" y="42529"/>
            <a:ext cx="5109169" cy="2355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DC3758-322B-4B0D-928A-A858CFEF4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60257" y="3533777"/>
            <a:ext cx="4681757" cy="2158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F73B18-54B8-454F-91CB-6FF02F338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19580" y="3521412"/>
            <a:ext cx="4742200" cy="2186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B92BEF1-8685-4F4B-97A0-29AD786F2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901814" y="3501989"/>
            <a:ext cx="4681757" cy="2158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63C0B22-CEE3-4D90-AFCB-668E5C82F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21316" y="3519123"/>
            <a:ext cx="4745333" cy="2187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1241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6129" y="428009"/>
            <a:ext cx="9783879" cy="2826327"/>
          </a:xfrm>
        </p:spPr>
        <p:txBody>
          <a:bodyPr>
            <a:normAutofit/>
          </a:bodyPr>
          <a:lstStyle/>
          <a:p>
            <a:r>
              <a:rPr lang="uk-UA" sz="2800" dirty="0"/>
              <a:t>	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адміністрації Новопокровського опорного ліцею в 2022/2023 навчальному році була спрямована на виконання Законів України та реалізацію державних, регіональних та районних програм у галузі освіти, інших чинних законодавчих та нормативних документів.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25" y="2257789"/>
            <a:ext cx="8069159" cy="4482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0078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735D2-AF5D-43DE-9658-34594B06B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884" y="294501"/>
            <a:ext cx="9877831" cy="1546656"/>
          </a:xfrm>
        </p:spPr>
        <p:txBody>
          <a:bodyPr>
            <a:normAutofit fontScale="90000"/>
          </a:bodyPr>
          <a:lstStyle/>
          <a:p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За результатами навчального року учні 5-11 класів мають належний рівень навчальних досягнень, що відповідає вимогам навчальних програм з усіх предметів.</a:t>
            </a:r>
            <a:b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Діарама успішності учнів (у %):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2633DD7E-2D1A-467F-847B-A6B9B334EC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9267957"/>
              </p:ext>
            </p:extLst>
          </p:nvPr>
        </p:nvGraphicFramePr>
        <p:xfrm>
          <a:off x="661620" y="1718929"/>
          <a:ext cx="11126726" cy="448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0679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8228EA-EB86-4305-A934-BF7B404C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309" y="234778"/>
            <a:ext cx="10083114" cy="1507525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Якість знань по  закладу у порівнянні з минулим роком підвищилась  на 21,4 % і складає 62,6 %, кількість учнів, які закінчили заклад з високим рівнем 39 (в минулому році 26 ).</a:t>
            </a:r>
            <a:endParaRPr lang="ru-RU" sz="24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255F03C-6808-4958-95D7-CD012739A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173" y="2990335"/>
            <a:ext cx="10182439" cy="3225113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tabLst>
                <a:tab pos="540385" algn="l"/>
              </a:tabLst>
            </a:pP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Відповідно до Положення про індивідуальну та інклюзивну форми навчання в загальноосвітніх навчальних закладах у 2022/2023 навчальному році було відкрито 8 інклюзивних класів.</a:t>
            </a:r>
          </a:p>
          <a:p>
            <a:pPr algn="just">
              <a:lnSpc>
                <a:spcPct val="150000"/>
              </a:lnSpc>
              <a:tabLst>
                <a:tab pos="540385" algn="l"/>
              </a:tabLst>
            </a:pP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Індивідуальне (екстернат) навчання було організовано за заявою здобувачів освіти . Інклюзивне навчання – за заявою батьків та висновків ІРЦ.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52D2E1-E73B-47C6-A47E-03B9EDA22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65392" y="1609210"/>
            <a:ext cx="60960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83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0445" y="624110"/>
            <a:ext cx="8994168" cy="3482378"/>
          </a:xfrm>
        </p:spPr>
        <p:txBody>
          <a:bodyPr>
            <a:normAutofit/>
          </a:bodyPr>
          <a:lstStyle/>
          <a:p>
            <a:r>
              <a:rPr lang="uk-UA" sz="2800" dirty="0"/>
              <a:t>	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колектив школи працював над реалізацією педагогічної проблеми: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«Забезпечення системного підвищення якості освіти на інноваційній основі сучасного психолого-педагогічного та науково-методичного супроводження навчально-виховного процесу».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Flag Ukraine | Download the National Ukrainian fla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328" y="3237530"/>
            <a:ext cx="3920127" cy="2613420"/>
          </a:xfrm>
        </p:spPr>
      </p:pic>
    </p:spTree>
    <p:extLst>
      <p:ext uri="{BB962C8B-B14F-4D97-AF65-F5344CB8AC3E}">
        <p14:creationId xmlns:p14="http://schemas.microsoft.com/office/powerpoint/2010/main" val="1370032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початку 2022/2023 навчального року у школі було відкрито 22 класи, із них: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1-4-х - 8 класів,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5-9-х –10 класів,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10-11-х – 4 класи. </a:t>
            </a: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Мова навчання: </a:t>
            </a: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класи – з українською мовою навчання.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hristmas bell 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44" y="1905000"/>
            <a:ext cx="2906150" cy="45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18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105" y="140663"/>
            <a:ext cx="10299469" cy="1199877"/>
          </a:xfrm>
        </p:spPr>
        <p:txBody>
          <a:bodyPr>
            <a:normAutofit fontScale="90000"/>
          </a:bodyPr>
          <a:lstStyle/>
          <a:p>
            <a:r>
              <a:rPr lang="uk-UA" dirty="0"/>
              <a:t>	</a:t>
            </a: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 року заклад </a:t>
            </a:r>
            <a:r>
              <a:rPr lang="uk-UA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  </a:t>
            </a: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був забезпечений кадрами. За штатним розкладом чисельність штатних одиниць становила:</a:t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1105" y="1716744"/>
            <a:ext cx="2273532" cy="2382526"/>
          </a:xfrm>
        </p:spPr>
        <p:txBody>
          <a:bodyPr>
            <a:no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 та вихователів – </a:t>
            </a:r>
          </a:p>
          <a:p>
            <a:pPr marL="0" indent="0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49 осіб;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обслуговуючий персонал – </a:t>
            </a:r>
          </a:p>
          <a:p>
            <a:pPr marL="0" indent="0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11 осіб.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47" y="1190911"/>
            <a:ext cx="7356612" cy="5517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21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9699279"/>
              </p:ext>
            </p:extLst>
          </p:nvPr>
        </p:nvGraphicFramePr>
        <p:xfrm>
          <a:off x="1075037" y="1280925"/>
          <a:ext cx="10626811" cy="4967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F4A47BD-6403-4D6A-BB4A-52AD765348EE}"/>
              </a:ext>
            </a:extLst>
          </p:cNvPr>
          <p:cNvSpPr txBox="1"/>
          <p:nvPr/>
        </p:nvSpPr>
        <p:spPr>
          <a:xfrm>
            <a:off x="3896488" y="542261"/>
            <a:ext cx="41836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0" i="0" u="none" strike="noStrike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Якісний склад вчителів ліцею: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90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870" y="1214627"/>
            <a:ext cx="4345236" cy="1975142"/>
          </a:xfrm>
        </p:spPr>
        <p:txBody>
          <a:bodyPr>
            <a:noAutofit/>
          </a:bodyPr>
          <a:lstStyle/>
          <a:p>
            <a:r>
              <a:rPr lang="ru-RU" sz="2800" dirty="0"/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 році навчально-виховний процес закладу освіти був організований відповідно до затверджених в установленому порядку робочого навчального плану і річного плану роботи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закладу. 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Вчителі та учні працювали з електронними журналами та щоденниками.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9AF46F-E8C2-4D74-BAE6-2BD3CEA98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289" y="1041991"/>
            <a:ext cx="5145328" cy="377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20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6DF35-D53A-4137-98E7-AA475B21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354" y="85060"/>
            <a:ext cx="10047172" cy="1988289"/>
          </a:xfrm>
        </p:spPr>
        <p:txBody>
          <a:bodyPr>
            <a:normAutofit fontScale="90000"/>
          </a:bodyPr>
          <a:lstStyle/>
          <a:p>
            <a:r>
              <a:rPr lang="en-US" sz="27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7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11-Б класу Тарнавська Анастасія у лютому 2023 року взяла участь у Х</a:t>
            </a:r>
            <a:r>
              <a:rPr lang="en-US" sz="27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ru-RU" sz="27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Всеукраїнській інтернет-олімпіаді з української мови «На Урок», де посіла </a:t>
            </a:r>
            <a:r>
              <a:rPr lang="en-US" sz="27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7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місце.</a:t>
            </a:r>
            <a:br>
              <a:rPr lang="ru-RU" sz="27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Сергейчук Л.В.</a:t>
            </a:r>
            <a:br>
              <a:rPr lang="ru-RU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</a:b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EEF62E-B47A-4FDC-A069-8C7EDA4C3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75" y="1608102"/>
            <a:ext cx="3946831" cy="555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F2EE1C-5D7E-4B48-9980-DC78A81D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767" y="1521132"/>
            <a:ext cx="3887972" cy="547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9D0B08-3B30-4A63-93DB-CA9E06BE7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802" y="1775637"/>
            <a:ext cx="2936579" cy="5220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7843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C0F1F-5199-4EFA-8FF2-D856A0A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307" y="1081310"/>
            <a:ext cx="4667693" cy="4979248"/>
          </a:xfrm>
        </p:spPr>
        <p:txBody>
          <a:bodyPr>
            <a:normAutofit/>
          </a:bodyPr>
          <a:lstStyle/>
          <a:p>
            <a:pPr algn="ctr"/>
            <a:r>
              <a:rPr lang="en-US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11 класу Новопокровського опорного ліцею Надія Анохіна брала участь у благодійному конкурсі «ЗОРЕГРАЙ», де стала Лауреатом ІІ ступеню у номінації "Естрадний вокал"  </a:t>
            </a:r>
            <a:b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 Демидова О. А.</a:t>
            </a:r>
            <a:br>
              <a:rPr lang="ru-RU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3C7193-5D58-4992-990B-FF63171D5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871" y="0"/>
            <a:ext cx="56021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574839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399</TotalTime>
  <Words>633</Words>
  <Application>Microsoft Office PowerPoint</Application>
  <PresentationFormat>Широкий екран</PresentationFormat>
  <Paragraphs>34</Paragraphs>
  <Slides>21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7" baseType="lpstr">
      <vt:lpstr>Arial</vt:lpstr>
      <vt:lpstr>Century Gothic</vt:lpstr>
      <vt:lpstr>Segoe UI Historic</vt:lpstr>
      <vt:lpstr>Times New Roman</vt:lpstr>
      <vt:lpstr>Wingdings 3</vt:lpstr>
      <vt:lpstr>Легкий дым</vt:lpstr>
      <vt:lpstr>Комунальний заклад «Новопокровський опорний ліцей» Чугуївського району Харківської області</vt:lpstr>
      <vt:lpstr> Робота адміністрації Новопокровського опорного ліцею в 2022/2023 навчальному році була спрямована на виконання Законів України та реалізацію державних, регіональних та районних програм у галузі освіти, інших чинних законодавчих та нормативних документів.</vt:lpstr>
      <vt:lpstr> Педагогічний колектив школи працював над реалізацією педагогічної проблеми: «Забезпечення системного підвищення якості освіти на інноваційній основі сучасного психолого-педагогічного та науково-методичного супроводження навчально-виховного процесу». </vt:lpstr>
      <vt:lpstr> На початку 2022/2023 навчального року у школі було відкрито 22 класи, із них: </vt:lpstr>
      <vt:lpstr> Протягом року заклад освіти  був забезпечений кадрами. За штатним розкладом чисельність штатних одиниць становила:  </vt:lpstr>
      <vt:lpstr>Презентація PowerPoint</vt:lpstr>
      <vt:lpstr> У 2022/2023 навчальному році навчально-виховний процес закладу освіти був організований відповідно до затверджених в установленому порядку робочого навчального плану і річного плану роботи закладу.   Вчителі та учні працювали з електронними журналами та щоденниками. </vt:lpstr>
      <vt:lpstr> Учениця 11-Б класу Тарнавська Анастасія у лютому 2023 року взяла участь у ХVI Всеукраїнській інтернет-олімпіаді з української мови «На Урок», де посіла II місце. Вчитель Сергейчук Л.В. </vt:lpstr>
      <vt:lpstr> Учениця 11 класу Новопокровського опорного ліцею Надія Анохіна брала участь у благодійному конкурсі «ЗОРЕГРАЙ», де стала Лауреатом ІІ ступеню у номінації "Естрадний вокал"   Викладач Демидова О. А. </vt:lpstr>
      <vt:lpstr> Також Надія Анохіна стала лауреатом І ступеня у номінації «Естрадний вокал» в Міжнародному благодійному конкурсі «Талановита планета 2022 Україна-Европа» Керівник Демидова О. А. </vt:lpstr>
      <vt:lpstr> Вихованці старшої групи Новопокровського опорного ліцею активно готувалися до школи, вивчали літери та букви, тренувалися писати у зошиті.</vt:lpstr>
      <vt:lpstr>Готувалися до Святого Миколая та новорічних свят!</vt:lpstr>
      <vt:lpstr> Вихователі старшої групи Новопокровського опорного ліцею проводили онлайн заняття «Символи Незалежної України», напередодні Дня Соборності України.   </vt:lpstr>
      <vt:lpstr> Учні 6-го класу Новопокровського опорного ліцею писали листи-привітання до Дня Збройних Сил України</vt:lpstr>
      <vt:lpstr> Глітко Даниїл учень 9 класу Новопокровського опорного ліцею став переможцем XV Всеукраїнської інтернет-олімпіади «На урок» з фізики. Вчитель Семененко Ю.В.</vt:lpstr>
      <vt:lpstr> 17 листопада учні Новопокровського опорного ліцею взяли участь у ІІ (районному) етапі ХХІІІ Міжнародного конкурсу з української мови імені Петра Яцика та ІІ етапі ХІІІ Міжнародного мовно-літературного конкурсу учнівської та студентської молоді імені Тараса Шевченка у 2022/2023 навчальному році. </vt:lpstr>
      <vt:lpstr> 19 листопада 2022 року в режимі онлайн Комунальним закладом «Харківська обласна Мала академія наук Харківської обласної ради» було проведено VІІ Обласну учнівську науково-практичну конференцію Харківського територіального відділення Малої академії наук України, присвячену 300-річчю від дня народження Г.С. Сковороди.</vt:lpstr>
      <vt:lpstr> У бібліотеці Новопокровського опорного ліцею оформлювались книжкові виставки та інсталяції</vt:lpstr>
      <vt:lpstr>  У ліцеї створений клас Безпеки, для проведення тематичних заходів: </vt:lpstr>
      <vt:lpstr> За результатами навчального року учні 5-11 класів мають належний рівень навчальних досягнень, що відповідає вимогам навчальних програм з усіх предметів.                                    Діарама успішності учнів (у %):</vt:lpstr>
      <vt:lpstr> Якість знань по  закладу у порівнянні з минулим роком підвищилась  на 21,4 % і складає 62,6 %, кількість учнів, які закінчили заклад з високим рівнем 39 (в минулому році 26 ).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Комунальний заклад «Новопокровський опорний ліцей» Чугуївського району Харківської області</dc:title>
  <dc:creator>user</dc:creator>
  <cp:lastModifiedBy>Admin</cp:lastModifiedBy>
  <cp:revision>31</cp:revision>
  <dcterms:created xsi:type="dcterms:W3CDTF">2023-08-17T09:54:34Z</dcterms:created>
  <dcterms:modified xsi:type="dcterms:W3CDTF">2023-09-05T08:23:33Z</dcterms:modified>
</cp:coreProperties>
</file>