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5" r:id="rId3"/>
    <p:sldId id="269" r:id="rId4"/>
    <p:sldId id="271" r:id="rId5"/>
    <p:sldId id="257" r:id="rId6"/>
    <p:sldId id="262" r:id="rId7"/>
    <p:sldId id="263" r:id="rId8"/>
    <p:sldId id="267" r:id="rId9"/>
    <p:sldId id="268" r:id="rId10"/>
    <p:sldId id="270" r:id="rId11"/>
    <p:sldId id="280" r:id="rId12"/>
    <p:sldId id="281" r:id="rId13"/>
    <p:sldId id="258" r:id="rId14"/>
    <p:sldId id="259" r:id="rId15"/>
    <p:sldId id="276" r:id="rId16"/>
    <p:sldId id="260" r:id="rId17"/>
    <p:sldId id="278" r:id="rId18"/>
    <p:sldId id="279" r:id="rId19"/>
    <p:sldId id="282" r:id="rId20"/>
    <p:sldId id="283" r:id="rId21"/>
    <p:sldId id="284" r:id="rId22"/>
    <p:sldId id="264" r:id="rId23"/>
    <p:sldId id="261" r:id="rId24"/>
    <p:sldId id="266" r:id="rId25"/>
    <p:sldId id="272" r:id="rId26"/>
    <p:sldId id="273" r:id="rId27"/>
    <p:sldId id="274" r:id="rId28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1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F0707-405C-403E-9F5E-19EE88C231F5}" type="datetimeFigureOut">
              <a:rPr lang="ru-UA" smtClean="0"/>
              <a:t>28.10.2024</a:t>
            </a:fld>
            <a:endParaRPr lang="ru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62FFE-D19E-4B6D-827B-CE58E156BDB7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509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62FFE-D19E-4B6D-827B-CE58E156BDB7}" type="slidenum">
              <a:rPr lang="ru-UA" smtClean="0"/>
              <a:t>25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0274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736256-23F5-421C-863E-78A755211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4EA9FC0-3430-462B-8209-B37B930EF3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D1D076A-E562-49C6-AC75-BD4B54909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408E-1EC5-4E00-8226-F8C202F33D4E}" type="datetimeFigureOut">
              <a:rPr lang="ru-UA" smtClean="0"/>
              <a:t>28.10.2024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09AC78C-F502-4805-BADE-5FFE842D9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E1A0370-09F8-4B1C-8703-13C60C991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D776F-A958-4693-A34E-AC8AF0D870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031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A7E53-00D6-41C6-B09E-D9674AD9D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5CEC63C-FB7A-4720-AFCD-A190005A0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038B60-69D3-4EA1-A7B3-EC5FB997C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408E-1EC5-4E00-8226-F8C202F33D4E}" type="datetimeFigureOut">
              <a:rPr lang="ru-UA" smtClean="0"/>
              <a:t>28.10.2024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7F0BF52-2342-4E3B-B484-D06CBE4F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1FC7DFD-B767-4713-B446-D9AF6334A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D776F-A958-4693-A34E-AC8AF0D870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299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CDCA36C-36FA-4F63-9280-932871BBB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CEF626A-466D-4BCD-924F-7E73A87E18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1BE69EF-7C42-46C9-A11E-52D22EDC6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408E-1EC5-4E00-8226-F8C202F33D4E}" type="datetimeFigureOut">
              <a:rPr lang="ru-UA" smtClean="0"/>
              <a:t>28.10.2024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0AE164-E6DE-486E-8010-F27CC19DA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416ACE2-71BE-46AE-A935-7AABDAB28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D776F-A958-4693-A34E-AC8AF0D870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3544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986204-8F75-4119-95C8-9F8BC23C6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FC8B542-38A9-45D9-B82E-8ED1B670C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C95B268-D5ED-4865-8BEB-47FE137E6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408E-1EC5-4E00-8226-F8C202F33D4E}" type="datetimeFigureOut">
              <a:rPr lang="ru-UA" smtClean="0"/>
              <a:t>28.10.2024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3672F92-D56E-4BEA-AFCF-DD4DEB069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370533-0DAB-4E12-BBD0-9FA6A07CA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D776F-A958-4693-A34E-AC8AF0D870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290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6233FE-1C61-4623-8CE8-A675EDEF4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95FB7F6-3CE9-4131-90AA-A250F18FB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D2857C-3150-405A-9743-B0234F316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408E-1EC5-4E00-8226-F8C202F33D4E}" type="datetimeFigureOut">
              <a:rPr lang="ru-UA" smtClean="0"/>
              <a:t>28.10.2024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88328C-04FB-44A9-BC45-6F28FE9B2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74E693E-58D2-472B-857E-8FDB4CB25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D776F-A958-4693-A34E-AC8AF0D870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6836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DC730-6FAF-4D26-8AC1-D852B5B40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5A39154-1A6E-47B9-9D5E-D3DEBE4787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FE94F2B-731A-49E6-8192-6C413EC0A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4D417E4-B54A-467E-899F-CEDF98662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408E-1EC5-4E00-8226-F8C202F33D4E}" type="datetimeFigureOut">
              <a:rPr lang="ru-UA" smtClean="0"/>
              <a:t>28.10.2024</a:t>
            </a:fld>
            <a:endParaRPr lang="ru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E7EB431-32A3-4ADF-9260-5FED63C34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C2C903C-AB42-46CC-A04A-AF60EC536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D776F-A958-4693-A34E-AC8AF0D870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330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09611-7DAB-4A83-BEE5-A4E94D59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083CD1A-6626-4312-8EDA-CB959923E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2770EA7-277E-4A3F-8C9D-5C508D547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8C940C1-B969-41A9-9228-65A4C8E7A7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6E315C6-38D6-44C9-8BE4-E919CEE296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5E0C1C0-6BB7-4104-834B-28B6DC24B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408E-1EC5-4E00-8226-F8C202F33D4E}" type="datetimeFigureOut">
              <a:rPr lang="ru-UA" smtClean="0"/>
              <a:t>28.10.2024</a:t>
            </a:fld>
            <a:endParaRPr lang="ru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E69345D-84C5-4C6C-916F-DDFC4397C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5576961-B35B-4E15-90E8-595E73750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D776F-A958-4693-A34E-AC8AF0D870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6267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47793-90B6-4A34-92B9-33D90276A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3E77ACE-E88A-48A0-8BB6-AFA40F7AC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408E-1EC5-4E00-8226-F8C202F33D4E}" type="datetimeFigureOut">
              <a:rPr lang="ru-UA" smtClean="0"/>
              <a:t>28.10.2024</a:t>
            </a:fld>
            <a:endParaRPr lang="ru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4A9B1CB-D742-4E1E-9754-0DD3D6A2A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973B7FB-59F3-4707-A2F6-FEC69E7F3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D776F-A958-4693-A34E-AC8AF0D870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6395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1EE69EB-38B4-45E4-A431-636164281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408E-1EC5-4E00-8226-F8C202F33D4E}" type="datetimeFigureOut">
              <a:rPr lang="ru-UA" smtClean="0"/>
              <a:t>28.10.2024</a:t>
            </a:fld>
            <a:endParaRPr lang="ru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638BEF2-65F1-4CB2-958F-CC50354C6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2037E8-965A-48C4-84AB-848E8731D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D776F-A958-4693-A34E-AC8AF0D870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6492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7C3766-5C81-4379-89FF-CDAF38F2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CB6EA02-A43F-4928-88D6-AD2A5DF58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A6BC26-FD36-4980-8600-4EFB6E3D0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AAD691A-8A57-4E02-9B58-233704CA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408E-1EC5-4E00-8226-F8C202F33D4E}" type="datetimeFigureOut">
              <a:rPr lang="ru-UA" smtClean="0"/>
              <a:t>28.10.2024</a:t>
            </a:fld>
            <a:endParaRPr lang="ru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5653B7-CA18-4AB7-B3DA-AF51BD4AE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AF8BDF1-69D9-4BD9-A99C-4842ED67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D776F-A958-4693-A34E-AC8AF0D870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079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857B2-0D56-4DF0-87EC-55AD9A97F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A12AF69-15F3-416D-9C86-B39172FE1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F017DBF-F70F-4B50-88E7-8E6AEFDBC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667F113-E4ED-48DC-8246-929D25C18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408E-1EC5-4E00-8226-F8C202F33D4E}" type="datetimeFigureOut">
              <a:rPr lang="ru-UA" smtClean="0"/>
              <a:t>28.10.2024</a:t>
            </a:fld>
            <a:endParaRPr lang="ru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7C4733E-F171-4321-A296-3FE33EF92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3C0FD5-78ED-41C8-A693-3E00624C0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D776F-A958-4693-A34E-AC8AF0D870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909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DCF904E-718E-4BBD-9779-A356C031F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C0436B-1F86-47CA-A89F-BDDBAD688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D0C36C-A6E0-401C-8051-C19FCA9137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A408E-1EC5-4E00-8226-F8C202F33D4E}" type="datetimeFigureOut">
              <a:rPr lang="ru-UA" smtClean="0"/>
              <a:t>28.10.2024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E9CB563-C0DB-4078-A27F-15C1A10123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877E9D-2770-406F-9C97-38E2919CE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D776F-A958-4693-A34E-AC8AF0D870C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89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8.png"/><Relationship Id="rId7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13" Type="http://schemas.openxmlformats.org/officeDocument/2006/relationships/image" Target="../media/image69.jpg"/><Relationship Id="rId3" Type="http://schemas.openxmlformats.org/officeDocument/2006/relationships/image" Target="../media/image5.jpg"/><Relationship Id="rId7" Type="http://schemas.openxmlformats.org/officeDocument/2006/relationships/image" Target="../media/image63.jpg"/><Relationship Id="rId12" Type="http://schemas.openxmlformats.org/officeDocument/2006/relationships/image" Target="../media/image6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11" Type="http://schemas.openxmlformats.org/officeDocument/2006/relationships/image" Target="../media/image67.png"/><Relationship Id="rId5" Type="http://schemas.openxmlformats.org/officeDocument/2006/relationships/image" Target="../media/image61.jpg"/><Relationship Id="rId10" Type="http://schemas.openxmlformats.org/officeDocument/2006/relationships/image" Target="../media/image66.png"/><Relationship Id="rId4" Type="http://schemas.openxmlformats.org/officeDocument/2006/relationships/image" Target="../media/image60.jpg"/><Relationship Id="rId9" Type="http://schemas.openxmlformats.org/officeDocument/2006/relationships/image" Target="../media/image6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EDD0EC-ED5C-4E73-9E91-482486FF4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0765" y="1122363"/>
            <a:ext cx="3852910" cy="2387600"/>
          </a:xfrm>
        </p:spPr>
        <p:txBody>
          <a:bodyPr/>
          <a:lstStyle/>
          <a:p>
            <a:endParaRPr lang="ru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EFEB6FA-B61F-4662-BCC0-F28DADFFF3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B813F4-1F56-4C45-B6D8-EA50AD3DD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951542-853D-454E-8E8A-2A58A4276E00}"/>
              </a:ext>
            </a:extLst>
          </p:cNvPr>
          <p:cNvSpPr txBox="1"/>
          <p:nvPr/>
        </p:nvSpPr>
        <p:spPr>
          <a:xfrm>
            <a:off x="994299" y="363159"/>
            <a:ext cx="9996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i="1" dirty="0">
                <a:latin typeface="Arial Black" panose="020B0A04020102020204" pitchFamily="34" charset="0"/>
              </a:rPr>
              <a:t>Робота соціально- психологічної служби </a:t>
            </a:r>
            <a:r>
              <a:rPr lang="uk-UA" sz="3600" i="1" dirty="0" err="1">
                <a:latin typeface="Arial Black" panose="020B0A04020102020204" pitchFamily="34" charset="0"/>
              </a:rPr>
              <a:t>Новопокровського</a:t>
            </a:r>
            <a:r>
              <a:rPr lang="uk-UA" sz="3600" i="1" dirty="0">
                <a:latin typeface="Arial Black" panose="020B0A04020102020204" pitchFamily="34" charset="0"/>
              </a:rPr>
              <a:t> опорного  ліцею у воєнний час</a:t>
            </a:r>
            <a:endParaRPr lang="ru-UA" sz="3600" i="1" dirty="0"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FB2220-C258-4B83-9CED-1A6C78286E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7407" y="2248098"/>
            <a:ext cx="2821226" cy="348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C4EEB9-2FEC-4F1C-9B45-3C05D34EE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265" y="2248098"/>
            <a:ext cx="2727572" cy="34875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B3D11E-51D1-452D-8F25-0212973A62FD}"/>
              </a:ext>
            </a:extLst>
          </p:cNvPr>
          <p:cNvSpPr txBox="1"/>
          <p:nvPr/>
        </p:nvSpPr>
        <p:spPr>
          <a:xfrm>
            <a:off x="1100831" y="5861833"/>
            <a:ext cx="3964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Arial Black" panose="020B0A04020102020204" pitchFamily="34" charset="0"/>
              </a:rPr>
              <a:t>Амосова Тетяна Єгорівна</a:t>
            </a:r>
          </a:p>
          <a:p>
            <a:pPr algn="ctr"/>
            <a:r>
              <a:rPr lang="uk-UA" dirty="0">
                <a:latin typeface="Arial Black" panose="020B0A04020102020204" pitchFamily="34" charset="0"/>
              </a:rPr>
              <a:t>практичний психолог</a:t>
            </a:r>
            <a:endParaRPr lang="ru-UA" dirty="0"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114221-F2B1-4678-BC94-4AE6A3ED7AB0}"/>
              </a:ext>
            </a:extLst>
          </p:cNvPr>
          <p:cNvSpPr txBox="1"/>
          <p:nvPr/>
        </p:nvSpPr>
        <p:spPr>
          <a:xfrm>
            <a:off x="6649375" y="5846636"/>
            <a:ext cx="3818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>
                <a:latin typeface="Arial Black" panose="020B0A04020102020204" pitchFamily="34" charset="0"/>
              </a:rPr>
              <a:t>Полехіна</a:t>
            </a:r>
            <a:r>
              <a:rPr lang="uk-UA" dirty="0">
                <a:latin typeface="Arial Black" panose="020B0A04020102020204" pitchFamily="34" charset="0"/>
              </a:rPr>
              <a:t> Тетяна Василівна</a:t>
            </a:r>
          </a:p>
          <a:p>
            <a:pPr algn="ctr"/>
            <a:r>
              <a:rPr lang="uk-UA" dirty="0">
                <a:latin typeface="Arial Black" panose="020B0A04020102020204" pitchFamily="34" charset="0"/>
              </a:rPr>
              <a:t>соціальний педагог</a:t>
            </a:r>
            <a:endParaRPr lang="ru-UA" dirty="0"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5BA95D-74D3-4AE2-8A5F-4138303E2C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533" y="3151573"/>
            <a:ext cx="2511732" cy="261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34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C60C4-29BA-4A13-9719-D570CA3B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0D17161-32E6-4489-BA7D-B45B9E4FA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E269C4-797D-4601-8FCF-919851E7B2A5}"/>
              </a:ext>
            </a:extLst>
          </p:cNvPr>
          <p:cNvSpPr txBox="1"/>
          <p:nvPr/>
        </p:nvSpPr>
        <p:spPr>
          <a:xfrm>
            <a:off x="471639" y="289679"/>
            <a:ext cx="11319308" cy="6909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333333"/>
                </a:solidFill>
                <a:latin typeface="Roboto" panose="02000000000000000000" pitchFamily="2" charset="0"/>
              </a:rPr>
              <a:t>Перелік</a:t>
            </a:r>
            <a:r>
              <a:rPr lang="ru-RU" sz="3200" b="1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ru-RU" sz="3200" b="1" dirty="0" err="1">
                <a:solidFill>
                  <a:srgbClr val="333333"/>
                </a:solidFill>
                <a:latin typeface="Roboto" panose="02000000000000000000" pitchFamily="2" charset="0"/>
              </a:rPr>
              <a:t>категорій</a:t>
            </a:r>
            <a:r>
              <a:rPr lang="ru-RU" sz="3200" b="1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ru-RU" sz="3200" b="1" dirty="0" err="1">
                <a:solidFill>
                  <a:srgbClr val="333333"/>
                </a:solidFill>
                <a:latin typeface="Roboto" panose="02000000000000000000" pitchFamily="2" charset="0"/>
              </a:rPr>
              <a:t>дітей</a:t>
            </a:r>
            <a:r>
              <a:rPr lang="ru-RU" sz="3200" b="1" dirty="0">
                <a:solidFill>
                  <a:srgbClr val="333333"/>
                </a:solidFill>
                <a:latin typeface="Roboto" panose="02000000000000000000" pitchFamily="2" charset="0"/>
              </a:rPr>
              <a:t>, </a:t>
            </a:r>
            <a:r>
              <a:rPr lang="ru-RU" sz="3200" b="1" dirty="0" err="1">
                <a:solidFill>
                  <a:srgbClr val="333333"/>
                </a:solidFill>
                <a:latin typeface="Roboto" panose="02000000000000000000" pitchFamily="2" charset="0"/>
              </a:rPr>
              <a:t>які</a:t>
            </a:r>
            <a:r>
              <a:rPr lang="ru-RU" sz="3200" b="1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ru-RU" sz="3200" b="1" dirty="0" err="1">
                <a:solidFill>
                  <a:srgbClr val="333333"/>
                </a:solidFill>
                <a:latin typeface="Roboto" panose="02000000000000000000" pitchFamily="2" charset="0"/>
              </a:rPr>
              <a:t>відносяться</a:t>
            </a:r>
            <a:r>
              <a:rPr lang="ru-RU" sz="3200" b="1" dirty="0">
                <a:solidFill>
                  <a:srgbClr val="333333"/>
                </a:solidFill>
                <a:latin typeface="Roboto" panose="02000000000000000000" pitchFamily="2" charset="0"/>
              </a:rPr>
              <a:t> до </a:t>
            </a:r>
            <a:r>
              <a:rPr lang="ru-RU" sz="3200" b="1" dirty="0" err="1">
                <a:solidFill>
                  <a:srgbClr val="333333"/>
                </a:solidFill>
                <a:latin typeface="Roboto" panose="02000000000000000000" pitchFamily="2" charset="0"/>
              </a:rPr>
              <a:t>пільгового</a:t>
            </a:r>
            <a:r>
              <a:rPr lang="ru-RU" sz="3200" b="1" dirty="0">
                <a:solidFill>
                  <a:srgbClr val="333333"/>
                </a:solidFill>
                <a:latin typeface="Roboto" panose="02000000000000000000" pitchFamily="2" charset="0"/>
              </a:rPr>
              <a:t> контингенту:</a:t>
            </a:r>
          </a:p>
          <a:p>
            <a:pPr algn="ctr"/>
            <a:endParaRPr lang="ru-RU" sz="900" b="1" dirty="0">
              <a:solidFill>
                <a:srgbClr val="333333"/>
              </a:solidFill>
              <a:latin typeface="Roboto" panose="02000000000000000000" pitchFamily="2" charset="0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діти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-сироти і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діти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позбавлені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батьківського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піклування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діти-напівсироти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діти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реєстрація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яких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проведена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згідно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зі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ст.135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Сімейного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Кодексу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України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діти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постраждалі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внаслідок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аварії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Чорнобильській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АЕС;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діти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з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інвалідністю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діти</a:t>
            </a:r>
            <a:r>
              <a:rPr lang="ru-RU" sz="20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з ООП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діти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з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багатодітних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родин;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діти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з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малозабезпечених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родин;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діти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військовослужбовців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працівників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правоохоронних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органів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, 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журналістів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шахтарів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які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загинули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під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час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виконання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посадових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обов’язків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Діти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батьки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яких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є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учасниками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бойових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дій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діти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ВПО;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діти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які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мають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статус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дитини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, яка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постраждала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внаслідок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воєнних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дій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і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збройних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конфлікт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ів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;</a:t>
            </a:r>
          </a:p>
          <a:p>
            <a:pPr algn="just"/>
            <a:r>
              <a:rPr lang="ru-RU" sz="2400" b="1" dirty="0">
                <a:solidFill>
                  <a:srgbClr val="333333"/>
                </a:solidFill>
                <a:latin typeface="Roboto" panose="02000000000000000000" pitchFamily="2" charset="0"/>
              </a:rPr>
              <a:t>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b="1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UA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586C48BC-35B5-434B-9A45-D74C33F05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017"/>
            <a:ext cx="184731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UA" altLang="ru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900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C60C4-29BA-4A13-9719-D570CA3B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0D17161-32E6-4489-BA7D-B45B9E4FA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E269C4-797D-4601-8FCF-919851E7B2A5}"/>
              </a:ext>
            </a:extLst>
          </p:cNvPr>
          <p:cNvSpPr txBox="1"/>
          <p:nvPr/>
        </p:nvSpPr>
        <p:spPr>
          <a:xfrm>
            <a:off x="471639" y="289679"/>
            <a:ext cx="1131930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333333"/>
                </a:solidFill>
                <a:latin typeface="Roboto" panose="02000000000000000000" pitchFamily="2" charset="0"/>
              </a:rPr>
              <a:t>Заходи для </a:t>
            </a:r>
            <a:r>
              <a:rPr lang="ru-RU" sz="3200" b="1" dirty="0" err="1">
                <a:solidFill>
                  <a:srgbClr val="333333"/>
                </a:solidFill>
                <a:latin typeface="Roboto" panose="02000000000000000000" pitchFamily="2" charset="0"/>
              </a:rPr>
              <a:t>дітей</a:t>
            </a:r>
            <a:r>
              <a:rPr lang="ru-RU" sz="3200" b="1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ru-RU" sz="3200" b="1" dirty="0" err="1">
                <a:solidFill>
                  <a:srgbClr val="333333"/>
                </a:solidFill>
                <a:latin typeface="Roboto" panose="02000000000000000000" pitchFamily="2" charset="0"/>
              </a:rPr>
              <a:t>пільгових</a:t>
            </a:r>
            <a:r>
              <a:rPr lang="ru-RU" sz="3200" b="1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ru-RU" sz="3200" b="1" dirty="0" err="1">
                <a:solidFill>
                  <a:srgbClr val="333333"/>
                </a:solidFill>
                <a:latin typeface="Roboto" panose="02000000000000000000" pitchFamily="2" charset="0"/>
              </a:rPr>
              <a:t>категорій</a:t>
            </a:r>
            <a:endParaRPr lang="ru-RU" sz="3200" b="1" dirty="0">
              <a:solidFill>
                <a:srgbClr val="333333"/>
              </a:solidFill>
              <a:latin typeface="Roboto" panose="020000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b="1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UA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586C48BC-35B5-434B-9A45-D74C33F05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017"/>
            <a:ext cx="184731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UA" altLang="ru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8CF535-6DF3-4F71-A5A9-3DDE3B417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90" y="1342176"/>
            <a:ext cx="5297135" cy="53143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6C108-A684-413C-A426-F0108EE7C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314" y="1342175"/>
            <a:ext cx="5625842" cy="531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07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C60C4-29BA-4A13-9719-D570CA3B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0D17161-32E6-4489-BA7D-B45B9E4FA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E269C4-797D-4601-8FCF-919851E7B2A5}"/>
              </a:ext>
            </a:extLst>
          </p:cNvPr>
          <p:cNvSpPr txBox="1"/>
          <p:nvPr/>
        </p:nvSpPr>
        <p:spPr>
          <a:xfrm>
            <a:off x="436346" y="365125"/>
            <a:ext cx="1131930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333333"/>
                </a:solidFill>
                <a:latin typeface="Roboto" panose="02000000000000000000" pitchFamily="2" charset="0"/>
              </a:rPr>
              <a:t>Діти</a:t>
            </a:r>
            <a:r>
              <a:rPr lang="ru-RU" sz="3200" b="1" dirty="0">
                <a:solidFill>
                  <a:srgbClr val="333333"/>
                </a:solidFill>
                <a:latin typeface="Roboto" panose="02000000000000000000" pitchFamily="2" charset="0"/>
              </a:rPr>
              <a:t> ВПО</a:t>
            </a:r>
          </a:p>
          <a:p>
            <a:pPr algn="just"/>
            <a:r>
              <a:rPr lang="uk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Внутрішньо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переміщеним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особам ми 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допомагали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адаптуватись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до нового 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середовища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долучались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до о</a:t>
            </a:r>
            <a:r>
              <a:rPr lang="uk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нлайн</a:t>
            </a:r>
            <a:r>
              <a:rPr lang="uk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навчання,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намагались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полегшити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психологічні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стани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тривожність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депресивність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агресивність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..), 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досягнути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відносного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спокою та 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довіри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до 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оточуючих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виявити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внутрішні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ресурси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які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є 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важливо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необхідними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для 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майбутнього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UA" sz="1800" b="1" i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життя</a:t>
            </a:r>
            <a:r>
              <a:rPr lang="ru-UA" sz="1800" b="1" i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ru-UA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b="1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UA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586C48BC-35B5-434B-9A45-D74C33F05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017"/>
            <a:ext cx="184731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UA" altLang="ru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C55F0A-10FB-487C-9122-2E83453CA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3625"/>
            <a:ext cx="5264458" cy="3899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6F1E9A-2ABD-47D2-9E5E-7C4AD5E1D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563" y="2669679"/>
            <a:ext cx="5390861" cy="40431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F8EEE0-F9E0-4F06-A2CA-EA3EE52F0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142" y="2055813"/>
            <a:ext cx="2929631" cy="22703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30945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F86C3D-05C4-4180-93D5-9E3DEF76F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209B47A5-B774-47CB-AA2E-CE479DBB4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462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49F50E-FDF2-49F5-A1FA-BE081144E45C}"/>
              </a:ext>
            </a:extLst>
          </p:cNvPr>
          <p:cNvSpPr txBox="1"/>
          <p:nvPr/>
        </p:nvSpPr>
        <p:spPr>
          <a:xfrm>
            <a:off x="2136809" y="365125"/>
            <a:ext cx="82012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i="1" dirty="0">
                <a:latin typeface="Arial Black" panose="020B0A04020102020204" pitchFamily="34" charset="0"/>
              </a:rPr>
              <a:t>КОНСУЛЬТАЦІЙНА РОБОТА</a:t>
            </a:r>
            <a:endParaRPr lang="ru-UA" sz="4000" b="1" i="1" dirty="0"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8E9891-1097-4747-BA97-DB15BA488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63" y="1244460"/>
            <a:ext cx="3782728" cy="2685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605F42-9CF2-47BA-B62C-441EE13E9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58" y="3635312"/>
            <a:ext cx="4013735" cy="25808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6FF78B-E4E0-45A3-AFD9-71696947817E}"/>
              </a:ext>
            </a:extLst>
          </p:cNvPr>
          <p:cNvSpPr txBox="1"/>
          <p:nvPr/>
        </p:nvSpPr>
        <p:spPr>
          <a:xfrm>
            <a:off x="838200" y="1690688"/>
            <a:ext cx="63462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1F1F1F"/>
                </a:solidFill>
                <a:effectLst/>
                <a:latin typeface="Arial Black" panose="020B0A04020102020204" pitchFamily="34" charset="0"/>
              </a:rPr>
              <a:t>Консультаційна робота </a:t>
            </a:r>
            <a:r>
              <a:rPr lang="uk-UA" sz="2000" b="1" dirty="0">
                <a:solidFill>
                  <a:srgbClr val="040C28"/>
                </a:solidFill>
                <a:effectLst/>
                <a:latin typeface="Arial Black" panose="020B0A04020102020204" pitchFamily="34" charset="0"/>
              </a:rPr>
              <a:t>спрямована на надання допомоги дітям у вирішенні їхніх особистих проблем з психологічних питань</a:t>
            </a:r>
            <a:r>
              <a:rPr lang="uk-UA" sz="2000" b="1" dirty="0">
                <a:solidFill>
                  <a:srgbClr val="1F1F1F"/>
                </a:solidFill>
                <a:effectLst/>
                <a:latin typeface="Arial Black" panose="020B0A04020102020204" pitchFamily="34" charset="0"/>
              </a:rPr>
              <a:t>. Взаємодія з батьками.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1F1F1F"/>
                </a:solidFill>
                <a:effectLst/>
                <a:latin typeface="Arial Black" panose="020B0A04020102020204" pitchFamily="34" charset="0"/>
              </a:rPr>
              <a:t>Це сприяє узгодженій роботі та спільним зусиллям у вирішенні проблем та підтримці дитини в розвитку.</a:t>
            </a:r>
            <a:endParaRPr lang="ru-UA" sz="2000" b="1" dirty="0">
              <a:latin typeface="Arial Black" panose="020B0A04020102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637DF38-2834-400B-8DF5-C49C844D4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" y="4583822"/>
            <a:ext cx="7166609" cy="921562"/>
          </a:xfrm>
          <a:prstGeom prst="rect">
            <a:avLst/>
          </a:prstGeom>
          <a:effectLst>
            <a:glow>
              <a:srgbClr val="00B0F0">
                <a:alpha val="0"/>
              </a:srgbClr>
            </a:glow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591361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38CF5-B4C5-4AB2-A432-31C61113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F995F74E-B855-4309-A536-D81582270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96885E-21CB-45D0-91D7-9B2CBE13BB4E}"/>
              </a:ext>
            </a:extLst>
          </p:cNvPr>
          <p:cNvSpPr txBox="1"/>
          <p:nvPr/>
        </p:nvSpPr>
        <p:spPr>
          <a:xfrm>
            <a:off x="781083" y="177312"/>
            <a:ext cx="10826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i="1" dirty="0">
                <a:latin typeface="Arial Black" panose="020B0A04020102020204" pitchFamily="34" charset="0"/>
              </a:rPr>
              <a:t>КОРЕКЦІЙНА РОБОТА </a:t>
            </a:r>
          </a:p>
          <a:p>
            <a:r>
              <a:rPr lang="uk-UA" sz="3600" i="1" dirty="0">
                <a:latin typeface="Arial Black" panose="020B0A04020102020204" pitchFamily="34" charset="0"/>
              </a:rPr>
              <a:t>З ДІТЬМИ З ОСОБЛИВИМИ ПОТРЕБАМИ      СПРИЯЄ:</a:t>
            </a:r>
            <a:endParaRPr lang="ru-UA" sz="3600" i="1" dirty="0"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92BB4F-ADDA-4562-BCC9-254A93D99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61" y="1404600"/>
            <a:ext cx="2973303" cy="3159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9E631D-007E-4455-8B0C-CB4E8EF13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15" y="3626623"/>
            <a:ext cx="2704699" cy="2982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A47D1D-3FB2-4E7B-BC8F-9A6D5BEEEA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602" y="3233907"/>
            <a:ext cx="2427333" cy="2422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7BC1A96-C7C9-43D8-AAB8-53CD2ACDED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579" y="4064850"/>
            <a:ext cx="2824033" cy="2788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23ADA0-086D-4DD4-9983-5362537FB8C4}"/>
              </a:ext>
            </a:extLst>
          </p:cNvPr>
          <p:cNvSpPr txBox="1"/>
          <p:nvPr/>
        </p:nvSpPr>
        <p:spPr>
          <a:xfrm>
            <a:off x="394636" y="1997839"/>
            <a:ext cx="51643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1800" dirty="0">
              <a:latin typeface="Alegreya Medium Bold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dirty="0">
                <a:latin typeface="Arial Black" panose="020B0A04020102020204" pitchFamily="34" charset="0"/>
              </a:rPr>
              <a:t>Успішній адаптації в соціумі;</a:t>
            </a:r>
          </a:p>
          <a:p>
            <a:endParaRPr lang="uk-UA" sz="2000" dirty="0"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dirty="0">
                <a:latin typeface="Arial Black" panose="020B0A04020102020204" pitchFamily="34" charset="0"/>
              </a:rPr>
              <a:t>Позитивному прогнозу щодо отримання якісної освіти та інтеграції в суспільство, а також формування інтересу до навчання, адекватної самооцінки, особистісних установок.</a:t>
            </a:r>
            <a:endParaRPr lang="ru-UA" sz="2000" dirty="0">
              <a:latin typeface="Arial Black" panose="020B0A04020102020204" pitchFamily="34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760514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38CF5-B4C5-4AB2-A432-31C61113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F995F74E-B855-4309-A536-D81582270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96885E-21CB-45D0-91D7-9B2CBE13BB4E}"/>
              </a:ext>
            </a:extLst>
          </p:cNvPr>
          <p:cNvSpPr txBox="1"/>
          <p:nvPr/>
        </p:nvSpPr>
        <p:spPr>
          <a:xfrm>
            <a:off x="682508" y="185147"/>
            <a:ext cx="1082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>
                <a:latin typeface="Arial Black" panose="020B0A04020102020204" pitchFamily="34" charset="0"/>
              </a:rPr>
              <a:t>КОРЕКЦІЙНА РОБОТА </a:t>
            </a:r>
          </a:p>
          <a:p>
            <a:pPr algn="ctr"/>
            <a:r>
              <a:rPr lang="uk-UA" sz="2800" i="1" dirty="0">
                <a:latin typeface="Arial Black" panose="020B0A04020102020204" pitchFamily="34" charset="0"/>
              </a:rPr>
              <a:t>З ДІТЬМИ З ОСОБЛИВИМИ ПОТРЕБАМИ</a:t>
            </a:r>
            <a:endParaRPr lang="ru-UA" sz="2800" i="1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2833A6-54DD-426C-A910-CC62532DC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495">
            <a:off x="379465" y="1613768"/>
            <a:ext cx="3052859" cy="41986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DB2007-2647-48A1-BC4A-9D025E6B18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397" y="1447560"/>
            <a:ext cx="3222356" cy="3962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C5DE5F-6907-4576-B885-1DE2FF1EB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1427">
            <a:off x="8545300" y="1553561"/>
            <a:ext cx="3094569" cy="43647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FC7208-4B72-49A6-9C8F-B964B02FEE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9785">
            <a:off x="3177199" y="4183404"/>
            <a:ext cx="2172087" cy="253984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1971351-4F10-4871-BD94-83270A4834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349">
            <a:off x="6690289" y="4080555"/>
            <a:ext cx="2170868" cy="25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37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7F9FE-3567-471F-B2D9-76A5ABEE8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A772E21F-BE44-4CB6-A8BC-CC5CF0C26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018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1D1B8F-2DE5-4ECD-BD57-8BBE4C51BA19}"/>
              </a:ext>
            </a:extLst>
          </p:cNvPr>
          <p:cNvSpPr txBox="1"/>
          <p:nvPr/>
        </p:nvSpPr>
        <p:spPr>
          <a:xfrm>
            <a:off x="2188520" y="320020"/>
            <a:ext cx="781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i="1" dirty="0">
                <a:latin typeface="Arial Black" panose="020B0A04020102020204" pitchFamily="34" charset="0"/>
              </a:rPr>
              <a:t>ПРОСВІТНИЦЬКА РОБОТА</a:t>
            </a:r>
            <a:endParaRPr lang="ru-UA" sz="4000" i="1" dirty="0">
              <a:latin typeface="Arial Black" panose="020B0A040201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5D2019-D287-4EEC-A132-248589B32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247" y="1073011"/>
            <a:ext cx="3243713" cy="26634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A48FEF7-DCAF-4877-A39A-B2DF4AEAD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247" y="3772579"/>
            <a:ext cx="3243713" cy="312151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00AC8F-A2CC-41DB-A0FD-E6A6D0C31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6" y="3850607"/>
            <a:ext cx="3359217" cy="287232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316ABF9-1140-4736-B60C-CB4374024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6" y="1073011"/>
            <a:ext cx="3359217" cy="26139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748519-8826-4EFC-83CE-2EEA5E80059A}"/>
              </a:ext>
            </a:extLst>
          </p:cNvPr>
          <p:cNvSpPr txBox="1"/>
          <p:nvPr/>
        </p:nvSpPr>
        <p:spPr>
          <a:xfrm>
            <a:off x="3626490" y="1204406"/>
            <a:ext cx="499571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У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своїй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просвітницькій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роботі</a:t>
            </a:r>
            <a:r>
              <a:rPr lang="uk-UA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ми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впроваджу</a:t>
            </a:r>
            <a:r>
              <a:rPr lang="uk-UA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ємо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практики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проведення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уроків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-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флешмобів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,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годин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спілкування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та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інших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просвітницьких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заходів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за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темами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: </a:t>
            </a:r>
            <a:endParaRPr lang="uk-UA" sz="2000" dirty="0">
              <a:solidFill>
                <a:srgbClr val="433831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dirty="0">
                <a:solidFill>
                  <a:srgbClr val="433831"/>
                </a:solidFill>
                <a:latin typeface="Arial Black" panose="020B0A04020102020204" pitchFamily="34" charset="0"/>
              </a:rPr>
              <a:t>Профорієнтація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dirty="0">
                <a:solidFill>
                  <a:srgbClr val="433831"/>
                </a:solidFill>
                <a:latin typeface="Arial Black" panose="020B0A04020102020204" pitchFamily="34" charset="0"/>
              </a:rPr>
              <a:t>Стоп БУЛІНГ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dirty="0">
                <a:solidFill>
                  <a:srgbClr val="433831"/>
                </a:solidFill>
                <a:latin typeface="Arial Black" panose="020B0A04020102020204" pitchFamily="34" charset="0"/>
              </a:rPr>
              <a:t>Протидія ВІЛ/ СНІД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Минна</a:t>
            </a:r>
            <a:r>
              <a:rPr lang="uk-UA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безпека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Протидія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кібербулінгу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або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лайфхак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як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користуватись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Інтернетом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безпечно</a:t>
            </a:r>
            <a:endParaRPr lang="uk-UA" sz="2000" dirty="0">
              <a:solidFill>
                <a:srgbClr val="433831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Особиста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цінність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та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безпека</a:t>
            </a:r>
            <a:endParaRPr lang="uk-UA" sz="2000" dirty="0">
              <a:solidFill>
                <a:srgbClr val="433831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dirty="0">
                <a:solidFill>
                  <a:srgbClr val="433831"/>
                </a:solidFill>
                <a:latin typeface="Arial Black" panose="020B0A04020102020204" pitchFamily="34" charset="0"/>
              </a:rPr>
              <a:t>Сексуальна освіта підлітків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sz="2000" dirty="0">
              <a:solidFill>
                <a:srgbClr val="433831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000" dirty="0">
              <a:solidFill>
                <a:srgbClr val="433831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800" dirty="0">
              <a:solidFill>
                <a:srgbClr val="433831"/>
              </a:solidFill>
              <a:latin typeface="Alegreya Medium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016735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7FC60-1DB5-4E7D-88C1-3D77959AB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2034031-C827-4828-9CBE-6C0DB4827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658" y="-4371589"/>
            <a:ext cx="12192000" cy="154201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57E684-65EB-413D-B77D-4FC7945925DF}"/>
              </a:ext>
            </a:extLst>
          </p:cNvPr>
          <p:cNvSpPr txBox="1"/>
          <p:nvPr/>
        </p:nvSpPr>
        <p:spPr>
          <a:xfrm>
            <a:off x="1345959" y="0"/>
            <a:ext cx="8558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latin typeface="Arial Black" panose="020B0A04020102020204" pitchFamily="34" charset="0"/>
              </a:rPr>
              <a:t>Робота з дітьми</a:t>
            </a:r>
            <a:endParaRPr lang="ru-UA" sz="32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94B296-F272-4012-A975-28AAE4190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181" y="517327"/>
            <a:ext cx="3512721" cy="2911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4EB574-41CF-43C5-9466-C320C121F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3" y="52059"/>
            <a:ext cx="3512721" cy="31732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F6DE33-9DFA-4AA2-A5B6-4B3C0CF9D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354" y="4120629"/>
            <a:ext cx="2885603" cy="28835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93AE01E-2B3A-43A2-9A79-E4D22B4F38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0135" y="1"/>
            <a:ext cx="3312436" cy="301523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1AC2101-1AB7-49D9-A7DB-C14A5CC69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4130" y="3842768"/>
            <a:ext cx="4641065" cy="44154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125671C-7DBF-47C6-8717-ED3C75F46B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5925" y="3938257"/>
            <a:ext cx="4170132" cy="43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07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38CF5-B4C5-4AB2-A432-31C61113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F995F74E-B855-4309-A536-D81582270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107" y="185147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96885E-21CB-45D0-91D7-9B2CBE13BB4E}"/>
              </a:ext>
            </a:extLst>
          </p:cNvPr>
          <p:cNvSpPr txBox="1"/>
          <p:nvPr/>
        </p:nvSpPr>
        <p:spPr>
          <a:xfrm>
            <a:off x="682508" y="185147"/>
            <a:ext cx="1082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>
                <a:latin typeface="Arial Black" panose="020B0A04020102020204" pitchFamily="34" charset="0"/>
              </a:rPr>
              <a:t>ЛЕКЦІЇ ДЛЯ ПІДЛІТКІВ НА ТЕМУ: </a:t>
            </a:r>
          </a:p>
          <a:p>
            <a:pPr algn="ctr"/>
            <a:r>
              <a:rPr lang="uk-UA" sz="2800" i="1" dirty="0">
                <a:latin typeface="Arial Black" panose="020B0A04020102020204" pitchFamily="34" charset="0"/>
              </a:rPr>
              <a:t>«Сексуальна освіта підлітків»</a:t>
            </a:r>
            <a:endParaRPr lang="ru-UA" sz="2800" i="1" dirty="0"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24E59D-72C4-477A-BAD2-840FA2009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664" y="1171046"/>
            <a:ext cx="4132458" cy="32034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DD9315-497D-4E96-8CA5-107263F3A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9" y="3183227"/>
            <a:ext cx="4163627" cy="355492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BEAC2B9-F4E5-4C0C-A0DF-EAB712E47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487" y="3183227"/>
            <a:ext cx="4590510" cy="348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66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38CF5-B4C5-4AB2-A432-31C61113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F995F74E-B855-4309-A536-D81582270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96885E-21CB-45D0-91D7-9B2CBE13BB4E}"/>
              </a:ext>
            </a:extLst>
          </p:cNvPr>
          <p:cNvSpPr txBox="1"/>
          <p:nvPr/>
        </p:nvSpPr>
        <p:spPr>
          <a:xfrm>
            <a:off x="682508" y="185147"/>
            <a:ext cx="1082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>
                <a:latin typeface="Arial Black" panose="020B0A04020102020204" pitchFamily="34" charset="0"/>
              </a:rPr>
              <a:t>ЛЕКЦІЇ ДЛЯ ПІДЛІТКІВ НА ТЕМУ: </a:t>
            </a:r>
          </a:p>
          <a:p>
            <a:pPr algn="ctr"/>
            <a:r>
              <a:rPr lang="uk-UA" sz="2800" i="1" dirty="0">
                <a:latin typeface="Arial Black" panose="020B0A04020102020204" pitchFamily="34" charset="0"/>
              </a:rPr>
              <a:t>«Сексуальна освіта підлітків»</a:t>
            </a:r>
            <a:endParaRPr lang="ru-UA" sz="2800" i="1" dirty="0">
              <a:latin typeface="Arial Black" panose="020B0A040201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5CF88B-5D99-4569-8255-92331E8E2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8" y="1056638"/>
            <a:ext cx="4455993" cy="33346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85F784-90D6-49D7-8EA8-643D93ED7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653" y="1050748"/>
            <a:ext cx="4455993" cy="3429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AE04F16-68FC-49BB-9948-EF13B1BB1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3966" y="3429000"/>
            <a:ext cx="4753699" cy="355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48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EEBED9-1B87-4E98-B450-94D33D92F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E2291110-FF6A-48DF-AA2D-C772B1B3D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4332302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E6F2EB-679B-4808-8801-371CA6EB2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36" y="4332302"/>
            <a:ext cx="12215736" cy="2525697"/>
          </a:xfrm>
          <a:prstGeom prst="rect">
            <a:avLst/>
          </a:prstGeom>
        </p:spPr>
      </p:pic>
      <p:grpSp>
        <p:nvGrpSpPr>
          <p:cNvPr id="7" name="Diagram group">
            <a:extLst>
              <a:ext uri="{FF2B5EF4-FFF2-40B4-BE49-F238E27FC236}">
                <a16:creationId xmlns:a16="http://schemas.microsoft.com/office/drawing/2014/main" id="{36BABA9F-2CF1-4B35-A341-DF3C2C4D8854}"/>
              </a:ext>
            </a:extLst>
          </p:cNvPr>
          <p:cNvGrpSpPr/>
          <p:nvPr/>
        </p:nvGrpSpPr>
        <p:grpSpPr>
          <a:xfrm rot="21130383">
            <a:off x="633181" y="525810"/>
            <a:ext cx="4273118" cy="4196588"/>
            <a:chOff x="-74385" y="133694"/>
            <a:chExt cx="4332303" cy="4332303"/>
          </a:xfrm>
          <a:scene3d>
            <a:camera prst="isometricOffAxis2Left" zoom="95000"/>
            <a:lightRig rig="flat" dir="t"/>
          </a:scene3d>
        </p:grpSpPr>
        <p:sp>
          <p:nvSpPr>
            <p:cNvPr id="8" name="Частина кола 7">
              <a:extLst>
                <a:ext uri="{FF2B5EF4-FFF2-40B4-BE49-F238E27FC236}">
                  <a16:creationId xmlns:a16="http://schemas.microsoft.com/office/drawing/2014/main" id="{FD8C310A-B51F-4F05-9B80-2AD3E49BC32F}"/>
                </a:ext>
              </a:extLst>
            </p:cNvPr>
            <p:cNvSpPr/>
            <p:nvPr/>
          </p:nvSpPr>
          <p:spPr>
            <a:xfrm>
              <a:off x="-74385" y="133694"/>
              <a:ext cx="4332303" cy="4332303"/>
            </a:xfrm>
            <a:prstGeom prst="pie">
              <a:avLst>
                <a:gd name="adj1" fmla="val 5400000"/>
                <a:gd name="adj2" fmla="val 16200000"/>
              </a:avLst>
            </a:prstGeom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9" name="Diagram group">
            <a:extLst>
              <a:ext uri="{FF2B5EF4-FFF2-40B4-BE49-F238E27FC236}">
                <a16:creationId xmlns:a16="http://schemas.microsoft.com/office/drawing/2014/main" id="{08027B45-0951-4115-B322-6D70BA64D1BB}"/>
              </a:ext>
            </a:extLst>
          </p:cNvPr>
          <p:cNvGrpSpPr/>
          <p:nvPr/>
        </p:nvGrpSpPr>
        <p:grpSpPr>
          <a:xfrm rot="21123237">
            <a:off x="1755289" y="277912"/>
            <a:ext cx="2057843" cy="2057843"/>
            <a:chOff x="1157375" y="2289577"/>
            <a:chExt cx="2057843" cy="2057843"/>
          </a:xfrm>
          <a:scene3d>
            <a:camera prst="isometricOffAxis2Left" zoom="95000"/>
            <a:lightRig rig="flat" dir="t"/>
          </a:scene3d>
        </p:grpSpPr>
        <p:sp>
          <p:nvSpPr>
            <p:cNvPr id="10" name="Частина кола 9">
              <a:extLst>
                <a:ext uri="{FF2B5EF4-FFF2-40B4-BE49-F238E27FC236}">
                  <a16:creationId xmlns:a16="http://schemas.microsoft.com/office/drawing/2014/main" id="{B92093DE-BA6D-4465-A70E-F6440458B8C9}"/>
                </a:ext>
              </a:extLst>
            </p:cNvPr>
            <p:cNvSpPr/>
            <p:nvPr/>
          </p:nvSpPr>
          <p:spPr>
            <a:xfrm>
              <a:off x="1157375" y="2289577"/>
              <a:ext cx="2057843" cy="2057843"/>
            </a:xfrm>
            <a:prstGeom prst="pie">
              <a:avLst>
                <a:gd name="adj1" fmla="val 5400000"/>
                <a:gd name="adj2" fmla="val 16200000"/>
              </a:avLst>
            </a:prstGeom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5" name="Diagram group">
            <a:extLst>
              <a:ext uri="{FF2B5EF4-FFF2-40B4-BE49-F238E27FC236}">
                <a16:creationId xmlns:a16="http://schemas.microsoft.com/office/drawing/2014/main" id="{F8489B34-627D-43A2-9C07-1E553C323F48}"/>
              </a:ext>
            </a:extLst>
          </p:cNvPr>
          <p:cNvGrpSpPr/>
          <p:nvPr/>
        </p:nvGrpSpPr>
        <p:grpSpPr>
          <a:xfrm rot="21148897">
            <a:off x="2377791" y="2193558"/>
            <a:ext cx="7396215" cy="2392666"/>
            <a:chOff x="2166151" y="2169934"/>
            <a:chExt cx="6995602" cy="2057843"/>
          </a:xfrm>
          <a:scene3d>
            <a:camera prst="isometricOffAxis2Left" zoom="95000"/>
            <a:lightRig rig="flat" dir="t"/>
          </a:scene3d>
        </p:grpSpPr>
        <p:grpSp>
          <p:nvGrpSpPr>
            <p:cNvPr id="16" name="Групувати 15">
              <a:extLst>
                <a:ext uri="{FF2B5EF4-FFF2-40B4-BE49-F238E27FC236}">
                  <a16:creationId xmlns:a16="http://schemas.microsoft.com/office/drawing/2014/main" id="{693022AD-FF89-4C1D-A448-C5C1D6DBA654}"/>
                </a:ext>
              </a:extLst>
            </p:cNvPr>
            <p:cNvGrpSpPr/>
            <p:nvPr/>
          </p:nvGrpSpPr>
          <p:grpSpPr>
            <a:xfrm>
              <a:off x="2166151" y="2169934"/>
              <a:ext cx="6995602" cy="2057843"/>
              <a:chOff x="2166151" y="2169934"/>
              <a:chExt cx="6995602" cy="2057843"/>
            </a:xfrm>
          </p:grpSpPr>
          <p:sp>
            <p:nvSpPr>
              <p:cNvPr id="17" name="Прямокутник 16">
                <a:extLst>
                  <a:ext uri="{FF2B5EF4-FFF2-40B4-BE49-F238E27FC236}">
                    <a16:creationId xmlns:a16="http://schemas.microsoft.com/office/drawing/2014/main" id="{FA78B8F9-5A7D-47BF-80F7-8237824C4230}"/>
                  </a:ext>
                </a:extLst>
              </p:cNvPr>
              <p:cNvSpPr/>
              <p:nvPr/>
            </p:nvSpPr>
            <p:spPr>
              <a:xfrm>
                <a:off x="2166151" y="2169934"/>
                <a:ext cx="6995602" cy="2057843"/>
              </a:xfrm>
              <a:prstGeom prst="rect">
                <a:avLst/>
              </a:prstGeom>
              <a:sp3d z="-60000" extrusionH="63500" prstMaterial="matte"/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07B4F3C-AF19-48BE-A82D-8A638B601E08}"/>
                  </a:ext>
                </a:extLst>
              </p:cNvPr>
              <p:cNvSpPr txBox="1"/>
              <p:nvPr/>
            </p:nvSpPr>
            <p:spPr>
              <a:xfrm>
                <a:off x="2166151" y="2169934"/>
                <a:ext cx="6995602" cy="2057843"/>
              </a:xfrm>
              <a:prstGeom prst="rect">
                <a:avLst/>
              </a:prstGeom>
              <a:sp3d z="-600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3820" tIns="83820" rIns="83820" bIns="83820" numCol="1" spcCol="1270" anchor="ctr" anchorCtr="0">
                <a:noAutofit/>
              </a:bodyPr>
              <a:lstStyle/>
              <a:p>
                <a:pPr marL="0" lvl="0" indent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200" b="1" kern="1200" dirty="0">
                    <a:latin typeface="Alegreya Medium Bold"/>
                  </a:rPr>
                  <a:t>C</a:t>
                </a:r>
                <a:r>
                  <a:rPr lang="uk-UA" sz="2200" b="1" kern="1200" dirty="0" err="1">
                    <a:latin typeface="Alegreya Medium Bold"/>
                  </a:rPr>
                  <a:t>оціальний</a:t>
                </a:r>
                <a:r>
                  <a:rPr lang="uk-UA" sz="2200" b="1" kern="1200" dirty="0">
                    <a:latin typeface="Alegreya Medium Bold"/>
                  </a:rPr>
                  <a:t> педагог</a:t>
                </a:r>
                <a:r>
                  <a:rPr lang="uk-UA" sz="2200" b="0" kern="1200" dirty="0">
                    <a:latin typeface="Alegreya Medium Bold"/>
                  </a:rPr>
                  <a:t> – це педагогічний працівник, основна мета роботи якого полягає у забезпеченні соціально-правового захисту учнів та попередженні впливу негативних соціальних чинників на формування та розвиток особистості дитини. Він є громадським інспектором з охорони дитинства.</a:t>
                </a:r>
                <a:endParaRPr lang="ru-UA" sz="2200" kern="1200" dirty="0">
                  <a:latin typeface="Alegreya Medium Bold"/>
                </a:endParaRPr>
              </a:p>
            </p:txBody>
          </p:sp>
        </p:grpSp>
      </p:grpSp>
      <p:grpSp>
        <p:nvGrpSpPr>
          <p:cNvPr id="19" name="Diagram group">
            <a:extLst>
              <a:ext uri="{FF2B5EF4-FFF2-40B4-BE49-F238E27FC236}">
                <a16:creationId xmlns:a16="http://schemas.microsoft.com/office/drawing/2014/main" id="{DFC7CC1B-C025-4BDD-AD92-F745B5D41400}"/>
              </a:ext>
            </a:extLst>
          </p:cNvPr>
          <p:cNvGrpSpPr/>
          <p:nvPr/>
        </p:nvGrpSpPr>
        <p:grpSpPr>
          <a:xfrm rot="21116120">
            <a:off x="2364598" y="289018"/>
            <a:ext cx="7405685" cy="2112272"/>
            <a:chOff x="2166151" y="0"/>
            <a:chExt cx="6995602" cy="4332303"/>
          </a:xfrm>
          <a:scene3d>
            <a:camera prst="isometricOffAxis2Left" zoom="95000"/>
            <a:lightRig rig="flat" dir="t"/>
          </a:scene3d>
        </p:grpSpPr>
        <p:grpSp>
          <p:nvGrpSpPr>
            <p:cNvPr id="20" name="Групувати 19">
              <a:extLst>
                <a:ext uri="{FF2B5EF4-FFF2-40B4-BE49-F238E27FC236}">
                  <a16:creationId xmlns:a16="http://schemas.microsoft.com/office/drawing/2014/main" id="{1D02F190-F137-4759-BBA2-5F9315F72FF7}"/>
                </a:ext>
              </a:extLst>
            </p:cNvPr>
            <p:cNvGrpSpPr/>
            <p:nvPr/>
          </p:nvGrpSpPr>
          <p:grpSpPr>
            <a:xfrm>
              <a:off x="2166151" y="0"/>
              <a:ext cx="6995602" cy="4332303"/>
              <a:chOff x="2166151" y="0"/>
              <a:chExt cx="6995602" cy="4332303"/>
            </a:xfrm>
          </p:grpSpPr>
          <p:sp>
            <p:nvSpPr>
              <p:cNvPr id="21" name="Прямокутник 20">
                <a:extLst>
                  <a:ext uri="{FF2B5EF4-FFF2-40B4-BE49-F238E27FC236}">
                    <a16:creationId xmlns:a16="http://schemas.microsoft.com/office/drawing/2014/main" id="{2F08960C-199E-47D5-8129-5BAF245DCB31}"/>
                  </a:ext>
                </a:extLst>
              </p:cNvPr>
              <p:cNvSpPr/>
              <p:nvPr/>
            </p:nvSpPr>
            <p:spPr>
              <a:xfrm>
                <a:off x="2166151" y="0"/>
                <a:ext cx="6995602" cy="4332303"/>
              </a:xfrm>
              <a:prstGeom prst="rect">
                <a:avLst/>
              </a:prstGeom>
              <a:sp3d z="-60000" extrusionH="63500" prstMaterial="matte"/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4442B54-8DA0-4870-8C73-4308EEC030F3}"/>
                  </a:ext>
                </a:extLst>
              </p:cNvPr>
              <p:cNvSpPr txBox="1"/>
              <p:nvPr/>
            </p:nvSpPr>
            <p:spPr>
              <a:xfrm>
                <a:off x="2166151" y="0"/>
                <a:ext cx="6995602" cy="2057843"/>
              </a:xfrm>
              <a:prstGeom prst="rect">
                <a:avLst/>
              </a:prstGeom>
              <a:sp3d z="-600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3820" tIns="83820" rIns="83820" bIns="83820" numCol="1" spcCol="1270" anchor="ctr" anchorCtr="0">
                <a:noAutofit/>
              </a:bodyPr>
              <a:lstStyle/>
              <a:p>
                <a:pPr marL="0" lvl="0" indent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ru-UA" sz="2200" kern="1200" dirty="0"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94BF46A-636B-4699-8BC3-F9F2149BFE8B}"/>
              </a:ext>
            </a:extLst>
          </p:cNvPr>
          <p:cNvSpPr txBox="1"/>
          <p:nvPr/>
        </p:nvSpPr>
        <p:spPr>
          <a:xfrm>
            <a:off x="2939784" y="338602"/>
            <a:ext cx="60052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uk-UA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Medium Bold"/>
              </a:rPr>
              <a:t>Практичний психолог</a:t>
            </a:r>
            <a:r>
              <a:rPr lang="uk-UA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Medium Bold"/>
              </a:rPr>
              <a:t> – це педагогічний працівник, який входить до складу психологічної служби закладу, має відповідну освіту та  рівень кваліфікації і  надає психологічну допомогу всім учасникам навчально-виховного процесу у закладі освіти.</a:t>
            </a:r>
            <a:endParaRPr lang="ru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egreya Medium Bold"/>
            </a:endParaRPr>
          </a:p>
        </p:txBody>
      </p:sp>
    </p:spTree>
    <p:extLst>
      <p:ext uri="{BB962C8B-B14F-4D97-AF65-F5344CB8AC3E}">
        <p14:creationId xmlns:p14="http://schemas.microsoft.com/office/powerpoint/2010/main" val="647298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38CF5-B4C5-4AB2-A432-31C61113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F995F74E-B855-4309-A536-D81582270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107" y="185147"/>
            <a:ext cx="12075543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96885E-21CB-45D0-91D7-9B2CBE13BB4E}"/>
              </a:ext>
            </a:extLst>
          </p:cNvPr>
          <p:cNvSpPr txBox="1"/>
          <p:nvPr/>
        </p:nvSpPr>
        <p:spPr>
          <a:xfrm>
            <a:off x="682508" y="185147"/>
            <a:ext cx="1082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>
                <a:latin typeface="Arial Black" panose="020B0A04020102020204" pitchFamily="34" charset="0"/>
              </a:rPr>
              <a:t>Профорієнтація</a:t>
            </a:r>
            <a:endParaRPr lang="ru-UA" sz="2800" i="1" dirty="0"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48E3B1-4E07-4CC8-B8AA-35DEFD092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23865"/>
            <a:ext cx="10515600" cy="6526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2002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38CF5-B4C5-4AB2-A432-31C61113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F995F74E-B855-4309-A536-D81582270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107" y="185147"/>
            <a:ext cx="12075543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96885E-21CB-45D0-91D7-9B2CBE13BB4E}"/>
              </a:ext>
            </a:extLst>
          </p:cNvPr>
          <p:cNvSpPr txBox="1"/>
          <p:nvPr/>
        </p:nvSpPr>
        <p:spPr>
          <a:xfrm>
            <a:off x="682508" y="185147"/>
            <a:ext cx="1082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>
                <a:latin typeface="Arial Black" panose="020B0A04020102020204" pitchFamily="34" charset="0"/>
              </a:rPr>
              <a:t>Профорієнтація</a:t>
            </a:r>
            <a:endParaRPr lang="ru-UA" sz="2800" i="1" dirty="0"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12C62-CCC8-4F71-9554-DEB5DF78C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61" y="878635"/>
            <a:ext cx="9134947" cy="5794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3695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1FBED9-D0A1-4DA6-9253-3880FAB77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7300BAEE-0A87-40C2-A645-823A0E794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210C76-F5B4-404E-A21B-8C7F80A4ACD4}"/>
              </a:ext>
            </a:extLst>
          </p:cNvPr>
          <p:cNvSpPr txBox="1"/>
          <p:nvPr/>
        </p:nvSpPr>
        <p:spPr>
          <a:xfrm>
            <a:off x="1185632" y="365125"/>
            <a:ext cx="10168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i="1" dirty="0">
                <a:latin typeface="Arial Black" panose="020B0A04020102020204" pitchFamily="34" charset="0"/>
              </a:rPr>
              <a:t>ПРОВЕДЕННЯ ЗАХОДІВ НА ЗГУРТОВАНІСТЬ КОЛЕКТИВУ:</a:t>
            </a:r>
            <a:endParaRPr lang="ru-UA" sz="2400" i="1" dirty="0"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44115B-1884-4679-B42F-40DD6AAA0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054" y="831432"/>
            <a:ext cx="3272589" cy="25988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5A6E73-4E8D-4169-AEC1-2C0B52254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571" y="2872747"/>
            <a:ext cx="3458677" cy="25988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115EB4-D31C-4764-9B98-B9AF1E82FE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210" y="4669532"/>
            <a:ext cx="3388092" cy="22370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7D4D373-0B95-4688-B107-21153C6EA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01" y="2721872"/>
            <a:ext cx="3006290" cy="22370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3ACAB9-1043-42DB-AFF7-65159DD58F6F}"/>
              </a:ext>
            </a:extLst>
          </p:cNvPr>
          <p:cNvSpPr txBox="1"/>
          <p:nvPr/>
        </p:nvSpPr>
        <p:spPr>
          <a:xfrm>
            <a:off x="431260" y="990810"/>
            <a:ext cx="58828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i="0" dirty="0" err="1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Згуртування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ru-RU" sz="2400" b="1" i="0" dirty="0" err="1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учнівського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ru-RU" sz="2400" b="1" i="0" dirty="0" err="1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колективу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 як </a:t>
            </a:r>
            <a:r>
              <a:rPr lang="ru-RU" sz="2400" b="1" i="0" dirty="0" err="1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запорука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ru-RU" sz="2400" b="1" i="0" dirty="0" err="1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успішної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ru-RU" sz="2400" b="1" i="0" dirty="0" err="1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взаємодії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 у </a:t>
            </a:r>
            <a:r>
              <a:rPr lang="ru-RU" sz="2400" b="1" i="0" dirty="0" err="1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навчально-виховному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ru-RU" sz="2400" b="1" i="0" dirty="0" err="1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процесі</a:t>
            </a:r>
            <a:endParaRPr lang="ru-UA" sz="2400" dirty="0"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7C30FF-1587-4DD3-8782-2BADF4F9B4C5}"/>
              </a:ext>
            </a:extLst>
          </p:cNvPr>
          <p:cNvSpPr txBox="1"/>
          <p:nvPr/>
        </p:nvSpPr>
        <p:spPr>
          <a:xfrm>
            <a:off x="422052" y="2777998"/>
            <a:ext cx="47203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Налагодження дружніх контактів під час проведення таких заходів формують хороший соціально-психологічний клімат</a:t>
            </a:r>
            <a:endParaRPr lang="ru-UA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974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22B40-306D-46FD-8D33-45E421298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E2FAE62C-3AF8-4B3C-8CEA-D3346D82B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F4BCFE-53CD-4CD4-8D97-841C698AE2E0}"/>
              </a:ext>
            </a:extLst>
          </p:cNvPr>
          <p:cNvSpPr txBox="1"/>
          <p:nvPr/>
        </p:nvSpPr>
        <p:spPr>
          <a:xfrm>
            <a:off x="2158063" y="365125"/>
            <a:ext cx="7875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i="1" dirty="0">
                <a:latin typeface="Arial Black" panose="020B0A04020102020204" pitchFamily="34" charset="0"/>
              </a:rPr>
              <a:t>ПРОФІЛАКТИЧНА РОБОТА</a:t>
            </a:r>
            <a:endParaRPr lang="ru-UA" sz="4000" i="1" dirty="0"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5CEB3C-AEC8-478D-87B7-5923F5788CC0}"/>
              </a:ext>
            </a:extLst>
          </p:cNvPr>
          <p:cNvSpPr txBox="1"/>
          <p:nvPr/>
        </p:nvSpPr>
        <p:spPr>
          <a:xfrm>
            <a:off x="154005" y="1073011"/>
            <a:ext cx="5941995" cy="5011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Профілактика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правопорушень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і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злочинності</a:t>
            </a:r>
            <a:endParaRPr lang="en-US" sz="2000" dirty="0">
              <a:solidFill>
                <a:srgbClr val="433831"/>
              </a:solidFill>
              <a:latin typeface="Arial Black" panose="020B0A04020102020204" pitchFamily="34" charset="0"/>
            </a:endParaRPr>
          </a:p>
          <a:p>
            <a:endParaRPr lang="en-US" sz="2000" dirty="0">
              <a:solidFill>
                <a:srgbClr val="43383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Профілактика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булінгу</a:t>
            </a:r>
            <a:endParaRPr lang="en-US" sz="2000" dirty="0">
              <a:solidFill>
                <a:srgbClr val="433831"/>
              </a:solidFill>
              <a:latin typeface="Arial Black" panose="020B0A04020102020204" pitchFamily="34" charset="0"/>
            </a:endParaRPr>
          </a:p>
          <a:p>
            <a:endParaRPr lang="en-US" sz="2000" dirty="0">
              <a:solidFill>
                <a:srgbClr val="43383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Профілактика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шкідливих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звичок</a:t>
            </a:r>
            <a:endParaRPr lang="en-US" sz="2000" dirty="0">
              <a:solidFill>
                <a:srgbClr val="433831"/>
              </a:solidFill>
              <a:latin typeface="Arial Black" panose="020B0A04020102020204" pitchFamily="34" charset="0"/>
            </a:endParaRPr>
          </a:p>
          <a:p>
            <a:endParaRPr lang="en-US" sz="2000" dirty="0">
              <a:solidFill>
                <a:srgbClr val="43383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Профілактика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наркоманії</a:t>
            </a:r>
            <a:endParaRPr lang="en-US" sz="2000" dirty="0">
              <a:solidFill>
                <a:srgbClr val="433831"/>
              </a:solidFill>
              <a:latin typeface="Arial Black" panose="020B0A04020102020204" pitchFamily="34" charset="0"/>
            </a:endParaRPr>
          </a:p>
          <a:p>
            <a:endParaRPr lang="en-US" sz="2000" dirty="0">
              <a:solidFill>
                <a:srgbClr val="43383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Профілактика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негативних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явищ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в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освітньому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середовищі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за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допомогою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інтерактивних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ігор</a:t>
            </a:r>
            <a:endParaRPr lang="en-US" sz="2000" dirty="0">
              <a:solidFill>
                <a:srgbClr val="433831"/>
              </a:solidFill>
              <a:latin typeface="Arial Black" panose="020B0A04020102020204" pitchFamily="34" charset="0"/>
            </a:endParaRPr>
          </a:p>
          <a:p>
            <a:pPr marL="342900" lvl="0" indent="-342900">
              <a:lnSpc>
                <a:spcPts val="3695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Профілактика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здорового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способу</a:t>
            </a:r>
            <a:r>
              <a:rPr lang="en-US" sz="2000" dirty="0">
                <a:solidFill>
                  <a:srgbClr val="43383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433831"/>
                </a:solidFill>
                <a:latin typeface="Arial Black" panose="020B0A04020102020204" pitchFamily="34" charset="0"/>
              </a:rPr>
              <a:t>життя</a:t>
            </a:r>
            <a:endParaRPr lang="en-US" sz="2000" dirty="0">
              <a:solidFill>
                <a:srgbClr val="433831"/>
              </a:solidFill>
              <a:latin typeface="Arial Black" panose="020B0A04020102020204" pitchFamily="34" charset="0"/>
            </a:endParaRPr>
          </a:p>
          <a:p>
            <a:endParaRPr lang="ru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D20E64-7FF6-4245-BDD4-40EABFD97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654" y="1027906"/>
            <a:ext cx="2849078" cy="25434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43C45F-F778-4E04-9001-ED45D66C5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66" y="3792388"/>
            <a:ext cx="2974207" cy="263931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59EA2B4-1785-41C6-A8F5-F83237DA8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08" y="999399"/>
            <a:ext cx="2849078" cy="28850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576503F-46C6-4FE1-BBBC-D350DFC1E8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82926"/>
            <a:ext cx="3272590" cy="22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97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7FC60-1DB5-4E7D-88C1-3D77959AB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2034031-C827-4828-9CBE-6C0DB4827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57E684-65EB-413D-B77D-4FC7945925DF}"/>
              </a:ext>
            </a:extLst>
          </p:cNvPr>
          <p:cNvSpPr txBox="1"/>
          <p:nvPr/>
        </p:nvSpPr>
        <p:spPr>
          <a:xfrm>
            <a:off x="1291639" y="365125"/>
            <a:ext cx="9608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УЧАСТЬ У ПСИХОЛОГІЧНИХ ТРЕНІНГАХ </a:t>
            </a:r>
            <a:endParaRPr lang="ru-UA" sz="3200" dirty="0"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3BEF2E-3434-4FF1-8860-BD5501328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059" y="1027906"/>
            <a:ext cx="3051209" cy="27644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F7025D-573F-413B-B704-57DADA59D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751" y="1359297"/>
            <a:ext cx="2996665" cy="27644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3A1277-6A3B-491F-810C-26ACD6986D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970" y="4068104"/>
            <a:ext cx="3609473" cy="25141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79AC2F2-E4FD-4FB8-AEAD-CFF4AFDF31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41" y="3702223"/>
            <a:ext cx="3705726" cy="30514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8A7C70-17C6-48EA-9B85-C03A8B041BD7}"/>
              </a:ext>
            </a:extLst>
          </p:cNvPr>
          <p:cNvSpPr txBox="1"/>
          <p:nvPr/>
        </p:nvSpPr>
        <p:spPr>
          <a:xfrm>
            <a:off x="78608" y="1166842"/>
            <a:ext cx="412603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Тренінги спрямовані на згуртування педагогічного колективу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>
                <a:solidFill>
                  <a:srgbClr val="333333"/>
                </a:solidFill>
                <a:latin typeface="Arial Black" panose="020B0A04020102020204" pitchFamily="34" charset="0"/>
              </a:rPr>
              <a:t>Р</a:t>
            </a:r>
            <a:r>
              <a:rPr lang="uk-UA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озвиток комунікативних навичок, емоційної стійкості, впевненості в собі, доброзичливого ставлення один до одного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Виконуючи вправи тренінгу, педагоги </a:t>
            </a:r>
            <a:r>
              <a:rPr lang="uk-UA" b="0" i="0" dirty="0" err="1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вчаться</a:t>
            </a:r>
            <a:r>
              <a:rPr lang="uk-UA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 розуміти один одного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Тренінг мотивує педагогів до самовдосконалення, рефлексії, оволодіння механізмами комунікативної компетентності</a:t>
            </a:r>
            <a:endParaRPr lang="ru-UA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088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CE2AA-5A94-4E00-9A1B-C99476EF9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272C1AA9-C6AA-4828-83A0-A08942156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6A97F6-999A-4AC0-9372-A50B21E427D1}"/>
              </a:ext>
            </a:extLst>
          </p:cNvPr>
          <p:cNvSpPr txBox="1"/>
          <p:nvPr/>
        </p:nvSpPr>
        <p:spPr>
          <a:xfrm>
            <a:off x="1836058" y="177509"/>
            <a:ext cx="824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i="1" dirty="0">
                <a:latin typeface="Arial Black" panose="020B0A04020102020204" pitchFamily="34" charset="0"/>
              </a:rPr>
              <a:t>Самоосвіта та курси підвищення кваліфікації:</a:t>
            </a:r>
            <a:endParaRPr lang="ru-UA" sz="2400" i="1" dirty="0"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3E2E5A-44E2-4B0A-B6A8-91D32542C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3018">
            <a:off x="8691249" y="854425"/>
            <a:ext cx="3314701" cy="20208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718739-FDEA-4EC4-B8F1-5C52F2D8F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0740">
            <a:off x="6361733" y="811319"/>
            <a:ext cx="2314531" cy="32130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B42582-C04D-48E8-9466-C7A0B05449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6706">
            <a:off x="8656871" y="2165452"/>
            <a:ext cx="3057099" cy="21147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1EE310A-F1A9-493C-BA26-13946460F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1331">
            <a:off x="6023429" y="3178684"/>
            <a:ext cx="2310586" cy="28003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184215-519C-488A-96F3-E889F582A3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3883">
            <a:off x="7948008" y="3426649"/>
            <a:ext cx="1965395" cy="296769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DF7601A-5F17-4F46-9E1D-13DF6266E3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9406">
            <a:off x="9735968" y="3670382"/>
            <a:ext cx="1965395" cy="296769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E0100D2-3B6C-4C1A-9544-6C77F9E175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8872">
            <a:off x="543421" y="1012739"/>
            <a:ext cx="3388121" cy="259556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D3FE753-9541-4FEF-85E3-C83E5E5081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662">
            <a:off x="2565116" y="2260014"/>
            <a:ext cx="3052604" cy="238847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C9B1E08-25FD-4396-8A06-D3B4CD1B58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1660">
            <a:off x="568148" y="3307719"/>
            <a:ext cx="2382791" cy="324828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702110C-5A8E-4FF0-9C20-66546F1AFC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663">
            <a:off x="2732719" y="3626649"/>
            <a:ext cx="2216308" cy="305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10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1FBED9-D0A1-4DA6-9253-3880FAB77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25BD593-23AF-4832-BF09-2ED7B9909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3BF7EFC-C46D-49E4-818D-794B03B72E14}"/>
              </a:ext>
            </a:extLst>
          </p:cNvPr>
          <p:cNvSpPr txBox="1"/>
          <p:nvPr/>
        </p:nvSpPr>
        <p:spPr>
          <a:xfrm>
            <a:off x="3592701" y="214204"/>
            <a:ext cx="4527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latin typeface="Arial Black" panose="020B0A04020102020204" pitchFamily="34" charset="0"/>
              </a:rPr>
              <a:t>АНКЕТУВАННЯ</a:t>
            </a:r>
            <a:endParaRPr lang="ru-UA" sz="4000" dirty="0">
              <a:latin typeface="Arial Black" panose="020B0A040201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E96C64D-8A71-42DB-8ABB-DB9032E48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62" y="1073011"/>
            <a:ext cx="7173157" cy="563406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EAD9A68-B423-4129-9F3A-73EFC1DDF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92" y="4907055"/>
            <a:ext cx="2381250" cy="158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71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09EFD-CE2A-499A-958B-DD26E25DF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9" name="Місце для вмісту 8">
            <a:extLst>
              <a:ext uri="{FF2B5EF4-FFF2-40B4-BE49-F238E27FC236}">
                <a16:creationId xmlns:a16="http://schemas.microsoft.com/office/drawing/2014/main" id="{16AFBD3F-A165-47DB-A0EB-E0ADE031E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A36328-073B-4254-A5F9-972D9FF22B7A}"/>
              </a:ext>
            </a:extLst>
          </p:cNvPr>
          <p:cNvSpPr txBox="1"/>
          <p:nvPr/>
        </p:nvSpPr>
        <p:spPr>
          <a:xfrm>
            <a:off x="1083076" y="2796466"/>
            <a:ext cx="101030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dirty="0">
                <a:latin typeface="Arial Black" panose="020B0A04020102020204" pitchFamily="34" charset="0"/>
              </a:rPr>
              <a:t>ДЯКУЄМО ЗА УВАГУ!</a:t>
            </a:r>
            <a:endParaRPr lang="ru-UA" sz="6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262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C050A-DFEE-43FA-81D3-738DA1A5E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4DE05E6-D6AE-4410-B8B0-2DF2712DE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D1C3FD-9F08-45DC-83C8-698008D738D1}"/>
              </a:ext>
            </a:extLst>
          </p:cNvPr>
          <p:cNvSpPr txBox="1"/>
          <p:nvPr/>
        </p:nvSpPr>
        <p:spPr>
          <a:xfrm>
            <a:off x="2170088" y="191869"/>
            <a:ext cx="78518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>
                <a:latin typeface="Arial Black" panose="020B0A04020102020204" pitchFamily="34" charset="0"/>
              </a:rPr>
              <a:t>Нормативно-</a:t>
            </a:r>
            <a:r>
              <a:rPr lang="ru-RU" sz="3200" i="1" dirty="0" err="1">
                <a:latin typeface="Arial Black" panose="020B0A04020102020204" pitchFamily="34" charset="0"/>
              </a:rPr>
              <a:t>правова</a:t>
            </a:r>
            <a:r>
              <a:rPr lang="ru-RU" sz="3200" i="1" dirty="0">
                <a:latin typeface="Arial Black" panose="020B0A04020102020204" pitchFamily="34" charset="0"/>
              </a:rPr>
              <a:t> база </a:t>
            </a:r>
          </a:p>
          <a:p>
            <a:pPr algn="ctr"/>
            <a:r>
              <a:rPr lang="ru-RU" sz="3200" i="1" dirty="0" err="1">
                <a:latin typeface="Arial Black" panose="020B0A04020102020204" pitchFamily="34" charset="0"/>
              </a:rPr>
              <a:t>соціально-психологічної</a:t>
            </a:r>
            <a:r>
              <a:rPr lang="ru-RU" sz="3200" i="1" dirty="0">
                <a:latin typeface="Arial Black" panose="020B0A04020102020204" pitchFamily="34" charset="0"/>
              </a:rPr>
              <a:t> </a:t>
            </a:r>
            <a:r>
              <a:rPr lang="ru-RU" sz="3200" i="1" dirty="0" err="1">
                <a:latin typeface="Arial Black" panose="020B0A04020102020204" pitchFamily="34" charset="0"/>
              </a:rPr>
              <a:t>служби</a:t>
            </a:r>
            <a:endParaRPr lang="ru-UA" sz="3200" i="1" dirty="0"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96098A-3120-4185-9533-8CA7F3AA83AE}"/>
              </a:ext>
            </a:extLst>
          </p:cNvPr>
          <p:cNvSpPr txBox="1"/>
          <p:nvPr/>
        </p:nvSpPr>
        <p:spPr>
          <a:xfrm>
            <a:off x="1017639" y="1634212"/>
            <a:ext cx="1067783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UA" sz="32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Конституція</a:t>
            </a:r>
            <a:r>
              <a:rPr lang="ru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32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UA" sz="32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3200" dirty="0">
              <a:solidFill>
                <a:srgbClr val="333333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 </a:t>
            </a:r>
            <a:r>
              <a:rPr lang="ru-UA" sz="32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"Про </a:t>
            </a:r>
            <a:r>
              <a:rPr lang="ru-UA" sz="32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освіту</a:t>
            </a:r>
            <a:r>
              <a:rPr lang="ru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UA" sz="32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3200" dirty="0">
              <a:solidFill>
                <a:srgbClr val="333333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 </a:t>
            </a:r>
            <a:r>
              <a:rPr lang="ru-UA" sz="32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"Про </a:t>
            </a:r>
            <a:r>
              <a:rPr lang="ru-UA" sz="32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охорону</a:t>
            </a:r>
            <a:r>
              <a:rPr lang="ru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32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дитинства</a:t>
            </a:r>
            <a:endParaRPr lang="uk-UA" sz="3200" b="1" dirty="0">
              <a:solidFill>
                <a:srgbClr val="333333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 </a:t>
            </a:r>
            <a:r>
              <a:rPr lang="ru-UA" sz="32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 «Про </a:t>
            </a:r>
            <a:r>
              <a:rPr lang="ru-UA" sz="32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запобігання</a:t>
            </a:r>
            <a:r>
              <a:rPr lang="ru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UA" sz="32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протидію</a:t>
            </a:r>
            <a:r>
              <a:rPr lang="ru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32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домашньому</a:t>
            </a:r>
            <a:r>
              <a:rPr lang="ru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32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насильству</a:t>
            </a:r>
            <a:r>
              <a:rPr lang="ru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3200" b="1" dirty="0">
              <a:solidFill>
                <a:srgbClr val="333333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 </a:t>
            </a:r>
            <a:r>
              <a:rPr lang="ru-UA" sz="32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"Про </a:t>
            </a:r>
            <a:r>
              <a:rPr lang="ru-UA" sz="32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соціальні</a:t>
            </a:r>
            <a:r>
              <a:rPr lang="ru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32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послуги</a:t>
            </a:r>
            <a:r>
              <a:rPr lang="uk-UA" sz="3200" b="1" dirty="0">
                <a:solidFill>
                  <a:srgbClr val="333333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3200" b="1" dirty="0">
              <a:solidFill>
                <a:srgbClr val="333333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rgbClr val="333333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Етичний</a:t>
            </a:r>
            <a:r>
              <a:rPr lang="ru-UA" sz="32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кодекс практичного психолога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UA" sz="32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Етичний</a:t>
            </a:r>
            <a:r>
              <a:rPr lang="ru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кодекс </a:t>
            </a:r>
            <a:r>
              <a:rPr lang="ru-UA" sz="32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соціального</a:t>
            </a:r>
            <a:r>
              <a:rPr lang="ru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педагога</a:t>
            </a:r>
            <a:r>
              <a:rPr lang="ru-UA" sz="32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3200" dirty="0">
              <a:solidFill>
                <a:srgbClr val="333333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UA" sz="32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Накази</a:t>
            </a:r>
            <a:r>
              <a:rPr lang="ru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UA" sz="32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методичні</a:t>
            </a:r>
            <a:r>
              <a:rPr lang="ru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32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рекомендації</a:t>
            </a:r>
            <a:r>
              <a:rPr lang="ru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32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Міністерства</a:t>
            </a:r>
            <a:r>
              <a:rPr lang="ru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32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UA" sz="32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науки </a:t>
            </a:r>
            <a:r>
              <a:rPr lang="ru-UA" sz="32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3003742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C050A-DFEE-43FA-81D3-738DA1A5E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4DE05E6-D6AE-4410-B8B0-2DF2712DE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A96D68-77AF-4C4C-8CA2-89D559290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94" y="2962615"/>
            <a:ext cx="4371211" cy="9327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7D1E79-549D-41A3-A361-5C9128343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14" y="1027906"/>
            <a:ext cx="2785660" cy="19206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CAC7AB-603C-422E-BC79-F311B8A6C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0818" y="534272"/>
            <a:ext cx="2785660" cy="20410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4E1481-B2C8-4400-A51F-4C78ADF920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2719" y="900063"/>
            <a:ext cx="3109577" cy="16752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8A4E31E-5E61-4599-9354-4207AC300E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4338" y="2948570"/>
            <a:ext cx="2952703" cy="16752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5A2BD17-C683-487B-AD20-79A3DFCFF6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1874" y="3847277"/>
            <a:ext cx="2584928" cy="239593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375723D-EFFE-46EF-BA2E-0F5BDA95CC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613" y="3123371"/>
            <a:ext cx="3194581" cy="200906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4DCB817-B3B0-4E29-9D76-72F808F45C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3373" y="3929715"/>
            <a:ext cx="2651990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31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rgbClr val="00B0F0"/>
            </a:gs>
            <a:gs pos="63000">
              <a:schemeClr val="accent1">
                <a:lumMod val="45000"/>
                <a:lumOff val="5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C050A-DFEE-43FA-81D3-738DA1A5E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4DE05E6-D6AE-4410-B8B0-2DF2712DE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D1C3FD-9F08-45DC-83C8-698008D738D1}"/>
              </a:ext>
            </a:extLst>
          </p:cNvPr>
          <p:cNvSpPr txBox="1"/>
          <p:nvPr/>
        </p:nvSpPr>
        <p:spPr>
          <a:xfrm>
            <a:off x="2170085" y="191869"/>
            <a:ext cx="78518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 err="1">
                <a:latin typeface="Arial Black" panose="020B0A04020102020204" pitchFamily="34" charset="0"/>
              </a:rPr>
              <a:t>Основні</a:t>
            </a:r>
            <a:r>
              <a:rPr lang="ru-RU" sz="3200" i="1" dirty="0">
                <a:latin typeface="Arial Black" panose="020B0A04020102020204" pitchFamily="34" charset="0"/>
              </a:rPr>
              <a:t> напрямки </a:t>
            </a:r>
            <a:r>
              <a:rPr lang="ru-RU" sz="3200" i="1" dirty="0" err="1">
                <a:latin typeface="Arial Black" panose="020B0A04020102020204" pitchFamily="34" charset="0"/>
              </a:rPr>
              <a:t>роботи</a:t>
            </a:r>
            <a:r>
              <a:rPr lang="ru-RU" sz="3200" i="1" dirty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200" i="1" dirty="0" err="1">
                <a:latin typeface="Arial Black" panose="020B0A04020102020204" pitchFamily="34" charset="0"/>
              </a:rPr>
              <a:t>соціально-психологічної</a:t>
            </a:r>
            <a:r>
              <a:rPr lang="ru-RU" sz="3200" i="1" dirty="0">
                <a:latin typeface="Arial Black" panose="020B0A04020102020204" pitchFamily="34" charset="0"/>
              </a:rPr>
              <a:t> </a:t>
            </a:r>
            <a:r>
              <a:rPr lang="ru-RU" sz="3200" i="1" dirty="0" err="1">
                <a:latin typeface="Arial Black" panose="020B0A04020102020204" pitchFamily="34" charset="0"/>
              </a:rPr>
              <a:t>служби</a:t>
            </a:r>
            <a:endParaRPr lang="ru-UA" sz="3200" i="1" dirty="0"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96098A-3120-4185-9533-8CA7F3AA83AE}"/>
              </a:ext>
            </a:extLst>
          </p:cNvPr>
          <p:cNvSpPr txBox="1"/>
          <p:nvPr/>
        </p:nvSpPr>
        <p:spPr>
          <a:xfrm>
            <a:off x="1359967" y="1351508"/>
            <a:ext cx="81910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4400" dirty="0"/>
              <a:t>КОНСУЛЬТАЦІЙНА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4400" dirty="0"/>
              <a:t>КОРЕКЦІЙНА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4400" dirty="0"/>
              <a:t>ПРОСВІТНИЦЬКА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4400" dirty="0"/>
              <a:t>ПРОФІЛАКТИЧНА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4400" dirty="0"/>
              <a:t>ОРГАНІЗАЦІЙНО-МЕТОДИЧНА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4400" dirty="0"/>
              <a:t>ПСИХОЛОГО-ДІАГНОСТИЧНА</a:t>
            </a:r>
            <a:endParaRPr lang="ru-UA" sz="4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73C3D7-5ADF-4D42-90BD-5C67F74E3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18" y="1536558"/>
            <a:ext cx="476250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24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EC5C5-85EE-4415-9EE5-5814A37BB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72D167FE-5876-4343-B3DF-2844E97E6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866E32-B19B-4295-A109-E3186E33810E}"/>
              </a:ext>
            </a:extLst>
          </p:cNvPr>
          <p:cNvSpPr txBox="1"/>
          <p:nvPr/>
        </p:nvSpPr>
        <p:spPr>
          <a:xfrm>
            <a:off x="184731" y="91079"/>
            <a:ext cx="11461837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Пріоритетні</a:t>
            </a:r>
            <a:r>
              <a:rPr lang="ru-RU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напрями</a:t>
            </a:r>
            <a:r>
              <a:rPr lang="ru-RU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роботи</a:t>
            </a:r>
            <a:r>
              <a:rPr lang="ru-RU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практичного психолога: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1.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Зміцнення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психологічного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здоров’я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учнів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та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педагогів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:</a:t>
            </a:r>
            <a:endParaRPr kumimoji="0" lang="ru-UA" altLang="ru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Використання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методик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раннього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виявлення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та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профілактики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стресових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станів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тривожних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розладів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та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інших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емоційних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проблем.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Організація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тренінгів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і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семінарів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для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педагогів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щодо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психологічної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стійкості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та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ефективного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управління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стресом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.</a:t>
            </a:r>
            <a:endParaRPr kumimoji="0" lang="uk-UA" altLang="ru-UA" b="0" i="0" u="none" strike="noStrike" cap="none" normalizeH="0" baseline="0" dirty="0">
              <a:ln>
                <a:noFill/>
              </a:ln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2.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Розвиток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емоційного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інтелекту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та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соціальних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навичок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у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дітей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та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підлітків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:</a:t>
            </a:r>
            <a:endParaRPr kumimoji="0" lang="ru-UA" altLang="ru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Впровадження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програм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емоційного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розвитку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спрямованих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на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формування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навичок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саморегуляції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співчуття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та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ефективної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комунікації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Робота з батьками з метою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покращення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взаємодії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у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сім’ї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та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підтримки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здорового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емоційного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клімату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3.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Інклюзивна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освіта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та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підтримка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учнів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з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особливими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освітніми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потребами:</a:t>
            </a:r>
            <a:endParaRPr kumimoji="0" lang="ru-UA" altLang="ru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Забезпечення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психологічного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супроводу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дітей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з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особливими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освітніми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потребами,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створення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сприятливого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середовища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для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їх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навчання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та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соціалізації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Надання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методичної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підтримки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педагогам,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які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працюють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з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інклюзивними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класами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4.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Протидія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булінгу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та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іншим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формам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насильства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в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освітньому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середовищі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:</a:t>
            </a:r>
            <a:endParaRPr kumimoji="0" lang="ru-UA" altLang="ru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Проведення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просвітницьких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заходів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з метою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підвищення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обізнаності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про проблему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булінгу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Організація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групової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та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індивідуальної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роботи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з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учнями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для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запобігання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агресивній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поведінці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5.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Психологічна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підтримка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в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кризових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ситуаціях</a:t>
            </a:r>
            <a:r>
              <a:rPr kumimoji="0" lang="ru-UA" altLang="ru-UA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:</a:t>
            </a:r>
            <a:endParaRPr kumimoji="0" lang="ru-UA" altLang="ru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Надання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невідкладної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психологічної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допомоги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учасникам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освітнього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процесу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у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випадку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надзвичайних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ситуацій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Розробка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та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впровадження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програм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психологічної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реабілітації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для тих,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хто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постраждав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унаслідок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кризових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подій</a:t>
            </a:r>
            <a:r>
              <a:rPr kumimoji="0" lang="ru-UA" altLang="ru-UA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UA" altLang="ru-UA" b="0" i="0" u="none" strike="noStrike" cap="none" normalizeH="0" baseline="0" dirty="0">
              <a:ln>
                <a:noFill/>
              </a:ln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algn="ctr"/>
            <a:endParaRPr lang="ru-UA" sz="2800" i="1" dirty="0">
              <a:latin typeface="Arial Black" panose="020B0A040201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4CF3A5F-872D-415A-946D-5192658EB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017"/>
            <a:ext cx="184731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UA" altLang="ru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8D126DC-7308-4C59-B9D8-172AB26D2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017"/>
            <a:ext cx="184731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UA" altLang="ru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727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C60C4-29BA-4A13-9719-D570CA3B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0D17161-32E6-4489-BA7D-B45B9E4FA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E269C4-797D-4601-8FCF-919851E7B2A5}"/>
              </a:ext>
            </a:extLst>
          </p:cNvPr>
          <p:cNvSpPr txBox="1"/>
          <p:nvPr/>
        </p:nvSpPr>
        <p:spPr>
          <a:xfrm>
            <a:off x="471639" y="289679"/>
            <a:ext cx="1131930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Пріоритетні</a:t>
            </a:r>
            <a:r>
              <a:rPr lang="ru-RU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напрями</a:t>
            </a:r>
            <a:r>
              <a:rPr lang="ru-RU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роботи</a:t>
            </a:r>
            <a:r>
              <a:rPr lang="ru-RU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соціального</a:t>
            </a:r>
            <a:r>
              <a:rPr lang="ru-RU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педагога:</a:t>
            </a:r>
          </a:p>
          <a:p>
            <a:pPr algn="ctr"/>
            <a:endParaRPr lang="ru-RU" sz="2400" b="1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A" altLang="ru-UA" sz="2400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1. </a:t>
            </a:r>
            <a:r>
              <a:rPr kumimoji="0" lang="ru-UA" altLang="ru-UA" sz="2400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Сприяння</a:t>
            </a:r>
            <a:r>
              <a:rPr kumimoji="0" lang="ru-UA" altLang="ru-UA" sz="2400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соціалізації</a:t>
            </a:r>
            <a:r>
              <a:rPr kumimoji="0" lang="ru-UA" altLang="ru-UA" sz="2400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учнів</a:t>
            </a:r>
            <a:r>
              <a:rPr kumimoji="0" lang="ru-UA" altLang="ru-UA" sz="2400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:</a:t>
            </a:r>
            <a:endParaRPr kumimoji="0" lang="ru-UA" altLang="ru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Реалізація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програм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що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сприяють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розвитку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соціальних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компетенцій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активної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громадянської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позиції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та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залученню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учнів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до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соціально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значущої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діяльності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A" altLang="ru-UA" sz="2400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2. </a:t>
            </a:r>
            <a:r>
              <a:rPr kumimoji="0" lang="ru-UA" altLang="ru-UA" sz="2400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Підтримка</a:t>
            </a:r>
            <a:r>
              <a:rPr kumimoji="0" lang="ru-UA" altLang="ru-UA" sz="2400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сімей</a:t>
            </a:r>
            <a:r>
              <a:rPr kumimoji="0" lang="ru-UA" altLang="ru-UA" sz="2400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</a:t>
            </a:r>
            <a:r>
              <a:rPr kumimoji="0" lang="ru-UA" altLang="ru-UA" sz="2400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які</a:t>
            </a:r>
            <a:r>
              <a:rPr kumimoji="0" lang="ru-UA" altLang="ru-UA" sz="2400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перебувають</a:t>
            </a:r>
            <a:r>
              <a:rPr kumimoji="0" lang="ru-UA" altLang="ru-UA" sz="2400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у </a:t>
            </a:r>
            <a:r>
              <a:rPr kumimoji="0" lang="ru-UA" altLang="ru-UA" sz="2400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складних</a:t>
            </a:r>
            <a:r>
              <a:rPr kumimoji="0" lang="ru-UA" altLang="ru-UA" sz="2400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життєвих</a:t>
            </a:r>
            <a:r>
              <a:rPr kumimoji="0" lang="ru-UA" altLang="ru-UA" sz="2400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обставинах</a:t>
            </a:r>
            <a:r>
              <a:rPr kumimoji="0" lang="ru-UA" altLang="ru-UA" sz="2400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:</a:t>
            </a:r>
            <a:endParaRPr kumimoji="0" lang="ru-UA" altLang="ru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Надання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допомоги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в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налагодженні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комунікації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між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школою та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сім’єю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Проведення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консультацій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для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батьків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з метою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підвищення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ефективності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виховного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процесу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A" altLang="ru-UA" sz="2400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3. </a:t>
            </a:r>
            <a:r>
              <a:rPr kumimoji="0" lang="ru-UA" altLang="ru-UA" sz="2400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Профілактика</a:t>
            </a:r>
            <a:r>
              <a:rPr kumimoji="0" lang="ru-UA" altLang="ru-UA" sz="2400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асоціальної</a:t>
            </a:r>
            <a:r>
              <a:rPr kumimoji="0" lang="ru-UA" altLang="ru-UA" sz="2400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поведінки</a:t>
            </a:r>
            <a:r>
              <a:rPr kumimoji="0" lang="ru-UA" altLang="ru-UA" sz="2400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серед</a:t>
            </a:r>
            <a:r>
              <a:rPr kumimoji="0" lang="ru-UA" altLang="ru-UA" sz="2400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учнівської</a:t>
            </a:r>
            <a:r>
              <a:rPr kumimoji="0" lang="ru-UA" altLang="ru-UA" sz="2400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1" i="1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молоді</a:t>
            </a:r>
            <a:r>
              <a:rPr kumimoji="0" lang="ru-UA" altLang="ru-UA" sz="2400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:</a:t>
            </a:r>
            <a:endParaRPr kumimoji="0" lang="ru-UA" altLang="ru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Проведення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превентивних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заходів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спрямованих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на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запобігання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девіантної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поведінки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Співпраця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з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правоохоронними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органами та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іншими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соціальними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службами для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вирішення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проблемних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UA" altLang="ru-UA" sz="24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ситуацій</a:t>
            </a:r>
            <a:r>
              <a:rPr kumimoji="0" lang="ru-UA" altLang="ru-UA" sz="24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endParaRPr lang="ru-UA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586C48BC-35B5-434B-9A45-D74C33F05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017"/>
            <a:ext cx="184731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UA" altLang="ru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876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F6433-DE7A-4286-A594-EBBEE1E46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7EEA620-54F9-43C3-A535-76FE0AE9C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124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76DDEB-7DD7-4A90-8D4E-D7B22444946E}"/>
              </a:ext>
            </a:extLst>
          </p:cNvPr>
          <p:cNvSpPr txBox="1"/>
          <p:nvPr/>
        </p:nvSpPr>
        <p:spPr>
          <a:xfrm>
            <a:off x="1524877" y="365125"/>
            <a:ext cx="91422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Документація практичного психолога:</a:t>
            </a:r>
          </a:p>
          <a:p>
            <a:endParaRPr lang="ru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1A2EA0-1D59-4A48-B14D-B9C1A88200A6}"/>
              </a:ext>
            </a:extLst>
          </p:cNvPr>
          <p:cNvSpPr txBox="1"/>
          <p:nvPr/>
        </p:nvSpPr>
        <p:spPr>
          <a:xfrm>
            <a:off x="1058779" y="1357162"/>
            <a:ext cx="9579802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3200" b="0" i="0" dirty="0" err="1">
                <a:solidFill>
                  <a:srgbClr val="1F1F1F"/>
                </a:solidFill>
                <a:effectLst/>
                <a:latin typeface="Alegreya Medium Bold"/>
              </a:rPr>
              <a:t>річний</a:t>
            </a:r>
            <a:r>
              <a:rPr lang="ru-RU" sz="3200" b="0" i="0" dirty="0">
                <a:solidFill>
                  <a:srgbClr val="1F1F1F"/>
                </a:solidFill>
                <a:effectLst/>
                <a:latin typeface="Alegreya Medium Bold"/>
              </a:rPr>
              <a:t> план </a:t>
            </a:r>
            <a:r>
              <a:rPr lang="ru-RU" sz="3200" b="1" i="0" dirty="0">
                <a:solidFill>
                  <a:srgbClr val="1F1F1F"/>
                </a:solidFill>
                <a:effectLst/>
                <a:latin typeface="Alegreya Medium Bold"/>
              </a:rPr>
              <a:t>практичного психолога</a:t>
            </a:r>
            <a:endParaRPr lang="ru-RU" sz="3200" b="0" i="0" dirty="0">
              <a:solidFill>
                <a:srgbClr val="1F1F1F"/>
              </a:solidFill>
              <a:effectLst/>
              <a:latin typeface="Alegreya Medium Bold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3200" b="0" i="0" dirty="0">
                <a:solidFill>
                  <a:srgbClr val="1F1F1F"/>
                </a:solidFill>
                <a:effectLst/>
                <a:latin typeface="Alegreya Medium Bold"/>
              </a:rPr>
              <a:t>журнал </a:t>
            </a:r>
            <a:r>
              <a:rPr lang="ru-RU" sz="3200" b="1" i="0" dirty="0">
                <a:solidFill>
                  <a:srgbClr val="1F1F1F"/>
                </a:solidFill>
                <a:effectLst/>
                <a:latin typeface="Alegreya Medium Bold"/>
              </a:rPr>
              <a:t>практичного психолога</a:t>
            </a:r>
            <a:endParaRPr lang="ru-RU" sz="3200" b="0" i="0" dirty="0">
              <a:solidFill>
                <a:srgbClr val="1F1F1F"/>
              </a:solidFill>
              <a:effectLst/>
              <a:latin typeface="Alegreya Medium Bold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3200" b="0" i="0" dirty="0">
                <a:solidFill>
                  <a:srgbClr val="1F1F1F"/>
                </a:solidFill>
                <a:effectLst/>
                <a:latin typeface="Alegreya Medium Bold"/>
              </a:rPr>
              <a:t>протокол </a:t>
            </a:r>
            <a:r>
              <a:rPr lang="ru-RU" sz="3200" b="0" i="0" dirty="0" err="1">
                <a:solidFill>
                  <a:srgbClr val="1F1F1F"/>
                </a:solidFill>
                <a:effectLst/>
                <a:latin typeface="Alegreya Medium Bold"/>
              </a:rPr>
              <a:t>індивідуальної</a:t>
            </a:r>
            <a:r>
              <a:rPr lang="ru-RU" sz="3200" b="0" i="0" dirty="0">
                <a:solidFill>
                  <a:srgbClr val="1F1F1F"/>
                </a:solidFill>
                <a:effectLst/>
                <a:latin typeface="Alegreya Medium Bold"/>
              </a:rPr>
              <a:t> </a:t>
            </a:r>
            <a:r>
              <a:rPr lang="ru-RU" sz="3200" b="0" i="0" dirty="0" err="1">
                <a:solidFill>
                  <a:srgbClr val="1F1F1F"/>
                </a:solidFill>
                <a:effectLst/>
                <a:latin typeface="Alegreya Medium Bold"/>
              </a:rPr>
              <a:t>психологічної</a:t>
            </a:r>
            <a:r>
              <a:rPr lang="ru-RU" sz="3200" b="0" i="0" dirty="0">
                <a:solidFill>
                  <a:srgbClr val="1F1F1F"/>
                </a:solidFill>
                <a:effectLst/>
                <a:latin typeface="Alegreya Medium Bold"/>
              </a:rPr>
              <a:t> </a:t>
            </a:r>
            <a:r>
              <a:rPr lang="ru-RU" sz="3200" b="0" i="0" dirty="0" err="1">
                <a:solidFill>
                  <a:srgbClr val="1F1F1F"/>
                </a:solidFill>
                <a:effectLst/>
                <a:latin typeface="Alegreya Medium Bold"/>
              </a:rPr>
              <a:t>діагностики</a:t>
            </a:r>
            <a:endParaRPr lang="ru-RU" sz="3200" b="0" i="0" dirty="0">
              <a:solidFill>
                <a:srgbClr val="1F1F1F"/>
              </a:solidFill>
              <a:effectLst/>
              <a:latin typeface="Alegreya Medium Bold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3200" b="0" i="0" dirty="0">
                <a:solidFill>
                  <a:srgbClr val="1F1F1F"/>
                </a:solidFill>
                <a:effectLst/>
                <a:latin typeface="Alegreya Medium Bold"/>
              </a:rPr>
              <a:t>протокол </a:t>
            </a:r>
            <a:r>
              <a:rPr lang="ru-RU" sz="3200" b="0" i="0" dirty="0" err="1">
                <a:solidFill>
                  <a:srgbClr val="1F1F1F"/>
                </a:solidFill>
                <a:effectLst/>
                <a:latin typeface="Alegreya Medium Bold"/>
              </a:rPr>
              <a:t>індивідуальної</a:t>
            </a:r>
            <a:r>
              <a:rPr lang="ru-RU" sz="3200" b="0" i="0" dirty="0">
                <a:solidFill>
                  <a:srgbClr val="1F1F1F"/>
                </a:solidFill>
                <a:effectLst/>
                <a:latin typeface="Alegreya Medium Bold"/>
              </a:rPr>
              <a:t> </a:t>
            </a:r>
            <a:r>
              <a:rPr lang="ru-RU" sz="3200" b="0" i="0" dirty="0" err="1">
                <a:solidFill>
                  <a:srgbClr val="1F1F1F"/>
                </a:solidFill>
                <a:effectLst/>
                <a:latin typeface="Alegreya Medium Bold"/>
              </a:rPr>
              <a:t>психологічної</a:t>
            </a:r>
            <a:r>
              <a:rPr lang="ru-RU" sz="3200" b="0" i="0" dirty="0">
                <a:solidFill>
                  <a:srgbClr val="1F1F1F"/>
                </a:solidFill>
                <a:effectLst/>
                <a:latin typeface="Alegreya Medium Bold"/>
              </a:rPr>
              <a:t> </a:t>
            </a:r>
            <a:r>
              <a:rPr lang="ru-RU" sz="3200" b="0" i="0" dirty="0" err="1">
                <a:solidFill>
                  <a:srgbClr val="1F1F1F"/>
                </a:solidFill>
                <a:effectLst/>
                <a:latin typeface="Alegreya Medium Bold"/>
              </a:rPr>
              <a:t>консультації</a:t>
            </a:r>
            <a:endParaRPr lang="ru-RU" sz="3200" b="0" i="0" dirty="0">
              <a:solidFill>
                <a:srgbClr val="1F1F1F"/>
              </a:solidFill>
              <a:effectLst/>
              <a:latin typeface="Alegreya Medium Bold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3200" b="0" i="0" dirty="0">
                <a:solidFill>
                  <a:srgbClr val="1F1F1F"/>
                </a:solidFill>
                <a:effectLst/>
                <a:latin typeface="Alegreya Medium Bold"/>
              </a:rPr>
              <a:t>протокол </a:t>
            </a:r>
            <a:r>
              <a:rPr lang="ru-RU" sz="3200" b="0" i="0" dirty="0" err="1">
                <a:solidFill>
                  <a:srgbClr val="1F1F1F"/>
                </a:solidFill>
                <a:effectLst/>
                <a:latin typeface="Alegreya Medium Bold"/>
              </a:rPr>
              <a:t>групової</a:t>
            </a:r>
            <a:r>
              <a:rPr lang="ru-RU" sz="3200" b="0" i="0" dirty="0">
                <a:solidFill>
                  <a:srgbClr val="1F1F1F"/>
                </a:solidFill>
                <a:effectLst/>
                <a:latin typeface="Alegreya Medium Bold"/>
              </a:rPr>
              <a:t> </a:t>
            </a:r>
            <a:r>
              <a:rPr lang="ru-RU" sz="3200" b="0" i="0" dirty="0" err="1">
                <a:solidFill>
                  <a:srgbClr val="1F1F1F"/>
                </a:solidFill>
                <a:effectLst/>
                <a:latin typeface="Alegreya Medium Bold"/>
              </a:rPr>
              <a:t>психологічної</a:t>
            </a:r>
            <a:r>
              <a:rPr lang="ru-RU" sz="3200" b="0" i="0" dirty="0">
                <a:solidFill>
                  <a:srgbClr val="1F1F1F"/>
                </a:solidFill>
                <a:effectLst/>
                <a:latin typeface="Alegreya Medium Bold"/>
              </a:rPr>
              <a:t> </a:t>
            </a:r>
            <a:r>
              <a:rPr lang="ru-RU" sz="3200" b="0" i="0" dirty="0" err="1">
                <a:solidFill>
                  <a:srgbClr val="1F1F1F"/>
                </a:solidFill>
                <a:effectLst/>
                <a:latin typeface="Alegreya Medium Bold"/>
              </a:rPr>
              <a:t>діагностики</a:t>
            </a:r>
            <a:endParaRPr lang="ru-RU" sz="3200" b="0" i="0" dirty="0">
              <a:solidFill>
                <a:srgbClr val="1F1F1F"/>
              </a:solidFill>
              <a:effectLst/>
              <a:latin typeface="Alegreya Medium Bold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3200" b="0" i="0" dirty="0" err="1">
                <a:solidFill>
                  <a:srgbClr val="1F1F1F"/>
                </a:solidFill>
                <a:effectLst/>
                <a:latin typeface="Alegreya Medium Bold"/>
              </a:rPr>
              <a:t>облік</a:t>
            </a:r>
            <a:r>
              <a:rPr lang="ru-RU" sz="3200" b="0" i="0" dirty="0">
                <a:solidFill>
                  <a:srgbClr val="1F1F1F"/>
                </a:solidFill>
                <a:effectLst/>
                <a:latin typeface="Alegreya Medium Bold"/>
              </a:rPr>
              <a:t> </a:t>
            </a:r>
            <a:r>
              <a:rPr lang="ru-RU" sz="3200" b="0" i="0" dirty="0" err="1">
                <a:solidFill>
                  <a:srgbClr val="1F1F1F"/>
                </a:solidFill>
                <a:effectLst/>
                <a:latin typeface="Alegreya Medium Bold"/>
              </a:rPr>
              <a:t>проведення</a:t>
            </a:r>
            <a:r>
              <a:rPr lang="ru-RU" sz="3200" b="0" i="0" dirty="0">
                <a:solidFill>
                  <a:srgbClr val="1F1F1F"/>
                </a:solidFill>
                <a:effectLst/>
                <a:latin typeface="Alegreya Medium Bold"/>
              </a:rPr>
              <a:t> </a:t>
            </a:r>
            <a:r>
              <a:rPr lang="ru-RU" sz="3200" b="0" i="0" dirty="0" err="1">
                <a:solidFill>
                  <a:srgbClr val="1F1F1F"/>
                </a:solidFill>
                <a:effectLst/>
                <a:latin typeface="Alegreya Medium Bold"/>
              </a:rPr>
              <a:t>корекційних</a:t>
            </a:r>
            <a:r>
              <a:rPr lang="ru-RU" sz="3200" b="0" i="0" dirty="0">
                <a:solidFill>
                  <a:srgbClr val="1F1F1F"/>
                </a:solidFill>
                <a:effectLst/>
                <a:latin typeface="Alegreya Medium Bold"/>
              </a:rPr>
              <a:t> занять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3200" b="0" i="0" dirty="0" err="1">
                <a:solidFill>
                  <a:srgbClr val="1F1F1F"/>
                </a:solidFill>
                <a:effectLst/>
                <a:latin typeface="Alegreya Medium Bold"/>
              </a:rPr>
              <a:t>графік</a:t>
            </a:r>
            <a:r>
              <a:rPr lang="ru-RU" sz="3200" b="0" i="0" dirty="0">
                <a:solidFill>
                  <a:srgbClr val="1F1F1F"/>
                </a:solidFill>
                <a:effectLst/>
                <a:latin typeface="Alegreya Medium Bold"/>
              </a:rPr>
              <a:t> </a:t>
            </a:r>
            <a:r>
              <a:rPr lang="ru-RU" sz="3200" b="0" i="0" dirty="0" err="1">
                <a:solidFill>
                  <a:srgbClr val="1F1F1F"/>
                </a:solidFill>
                <a:effectLst/>
                <a:latin typeface="Alegreya Medium Bold"/>
              </a:rPr>
              <a:t>роботи</a:t>
            </a:r>
            <a:r>
              <a:rPr lang="ru-RU" sz="3200" b="0" i="0" dirty="0">
                <a:solidFill>
                  <a:srgbClr val="1F1F1F"/>
                </a:solidFill>
                <a:effectLst/>
                <a:latin typeface="Alegreya Medium Bold"/>
              </a:rPr>
              <a:t> </a:t>
            </a:r>
            <a:r>
              <a:rPr lang="ru-RU" sz="3200" b="1" i="0" dirty="0">
                <a:solidFill>
                  <a:srgbClr val="1F1F1F"/>
                </a:solidFill>
                <a:effectLst/>
                <a:latin typeface="Alegreya Medium Bold"/>
              </a:rPr>
              <a:t>практичного психолога</a:t>
            </a:r>
            <a:endParaRPr lang="ru-RU" sz="3200" b="0" i="0" dirty="0">
              <a:solidFill>
                <a:srgbClr val="1F1F1F"/>
              </a:solidFill>
              <a:effectLst/>
              <a:latin typeface="Alegreya Medium Bold"/>
            </a:endParaRPr>
          </a:p>
          <a:p>
            <a:endParaRPr lang="uk-UA" dirty="0"/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586792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C60C4-29BA-4A13-9719-D570CA3B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0D17161-32E6-4489-BA7D-B45B9E4FA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E269C4-797D-4601-8FCF-919851E7B2A5}"/>
              </a:ext>
            </a:extLst>
          </p:cNvPr>
          <p:cNvSpPr txBox="1"/>
          <p:nvPr/>
        </p:nvSpPr>
        <p:spPr>
          <a:xfrm>
            <a:off x="471639" y="289679"/>
            <a:ext cx="1131930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Документація</a:t>
            </a:r>
            <a:r>
              <a:rPr lang="ru-RU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4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соціального</a:t>
            </a:r>
            <a:r>
              <a:rPr lang="ru-RU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педагога:</a:t>
            </a:r>
          </a:p>
          <a:p>
            <a:pPr algn="ctr"/>
            <a:endParaRPr lang="ru-RU" sz="2400" b="1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Перспективний план роботи на рік;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Документація по роботі з дітьми, які скоїли правопорушення;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Документацію щодо опіки та піклування;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Журнал реєстрації звернень учнів, батьків, педагогів з зазначеними видами наданої їм допомоги;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Соціальний паспорт кожного класу;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Соціальний паспорт ліцею;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Результати інспектування сімей різних категорій;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Методичні матеріали для різних напрямів соціальної роботи;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Інформація про діяльність різних позашкільних установ , які діють у громаді.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ru-RU" sz="2400" b="1" dirty="0">
              <a:solidFill>
                <a:srgbClr val="333333"/>
              </a:solidFill>
              <a:latin typeface="Roboto" panose="020000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b="1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UA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586C48BC-35B5-434B-9A45-D74C33F05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017"/>
            <a:ext cx="184731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UA" altLang="ru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3765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995</Words>
  <Application>Microsoft Office PowerPoint</Application>
  <PresentationFormat>Широкий екран</PresentationFormat>
  <Paragraphs>141</Paragraphs>
  <Slides>27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38" baseType="lpstr">
      <vt:lpstr>Alegreya Medium</vt:lpstr>
      <vt:lpstr>Alegreya Medium Bold</vt:lpstr>
      <vt:lpstr>Arial</vt:lpstr>
      <vt:lpstr>Arial Black</vt:lpstr>
      <vt:lpstr>Calibri</vt:lpstr>
      <vt:lpstr>Calibri Light</vt:lpstr>
      <vt:lpstr>Open Sans</vt:lpstr>
      <vt:lpstr>Roboto</vt:lpstr>
      <vt:lpstr>Verdana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Admin</cp:lastModifiedBy>
  <cp:revision>48</cp:revision>
  <dcterms:created xsi:type="dcterms:W3CDTF">2024-10-14T09:53:58Z</dcterms:created>
  <dcterms:modified xsi:type="dcterms:W3CDTF">2024-10-28T06:53:44Z</dcterms:modified>
</cp:coreProperties>
</file>